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drawings/drawing11.xml" ContentType="application/vnd.openxmlformats-officedocument.drawingml.chartshapes+xml"/>
  <Override PartName="/ppt/charts/chart14.xml" ContentType="application/vnd.openxmlformats-officedocument.drawingml.chart+xml"/>
  <Override PartName="/ppt/drawings/drawing12.xml" ContentType="application/vnd.openxmlformats-officedocument.drawingml.chartshapes+xml"/>
  <Override PartName="/ppt/charts/chart15.xml" ContentType="application/vnd.openxmlformats-officedocument.drawingml.chart+xml"/>
  <Override PartName="/ppt/drawings/drawing13.xml" ContentType="application/vnd.openxmlformats-officedocument.drawingml.chartshapes+xml"/>
  <Override PartName="/ppt/charts/chart16.xml" ContentType="application/vnd.openxmlformats-officedocument.drawingml.chart+xml"/>
  <Override PartName="/ppt/drawings/drawing14.xml" ContentType="application/vnd.openxmlformats-officedocument.drawingml.chartshapes+xml"/>
  <Override PartName="/ppt/charts/chart17.xml" ContentType="application/vnd.openxmlformats-officedocument.drawingml.chart+xml"/>
  <Override PartName="/ppt/drawings/drawing15.xml" ContentType="application/vnd.openxmlformats-officedocument.drawingml.chartshapes+xml"/>
  <Override PartName="/ppt/charts/chart18.xml" ContentType="application/vnd.openxmlformats-officedocument.drawingml.chart+xml"/>
  <Override PartName="/ppt/drawings/drawing16.xml" ContentType="application/vnd.openxmlformats-officedocument.drawingml.chartshapes+xml"/>
  <Override PartName="/ppt/charts/chart19.xml" ContentType="application/vnd.openxmlformats-officedocument.drawingml.chart+xml"/>
  <Override PartName="/ppt/drawings/drawing17.xml" ContentType="application/vnd.openxmlformats-officedocument.drawingml.chartshapes+xml"/>
  <Override PartName="/ppt/charts/chart20.xml" ContentType="application/vnd.openxmlformats-officedocument.drawingml.chart+xml"/>
  <Override PartName="/ppt/drawings/drawing18.xml" ContentType="application/vnd.openxmlformats-officedocument.drawingml.chartshapes+xml"/>
  <Override PartName="/ppt/charts/chart21.xml" ContentType="application/vnd.openxmlformats-officedocument.drawingml.chart+xml"/>
  <Override PartName="/ppt/drawings/drawing19.xml" ContentType="application/vnd.openxmlformats-officedocument.drawingml.chartshapes+xml"/>
  <Override PartName="/ppt/charts/chart22.xml" ContentType="application/vnd.openxmlformats-officedocument.drawingml.chart+xml"/>
  <Override PartName="/ppt/drawings/drawing20.xml" ContentType="application/vnd.openxmlformats-officedocument.drawingml.chartshapes+xml"/>
  <Override PartName="/ppt/charts/chart23.xml" ContentType="application/vnd.openxmlformats-officedocument.drawingml.chart+xml"/>
  <Override PartName="/ppt/drawings/drawing21.xml" ContentType="application/vnd.openxmlformats-officedocument.drawingml.chartshapes+xml"/>
  <Override PartName="/ppt/charts/chart24.xml" ContentType="application/vnd.openxmlformats-officedocument.drawingml.chart+xml"/>
  <Override PartName="/ppt/drawings/drawing2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.3111-A\Desktop\left%20turn%20bay\left-turn%20bay!!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public.3111-A\Desktop\left%20turn%20bay\left-turn%20bay!!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public.3111-A\Desktop\left%20turn%20bay\left-turn%20bay!!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public.3111-A\Desktop\left%20turn%20bay\left-turn%20bay!!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public.3111-A\Desktop\left%20turn%20bay\left-turn%20bay!!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public.3111-A\Desktop\left%20turn%20bay\left-turn%20bay!!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public.3111-A\Desktop\left%20turn%20bay\left-turn%20bay!!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Users\public.3111-A\Desktop\left%20turn%20bay\left-turn%20bay!!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C:\Users\public.3111-A\Desktop\left%20turn%20bay\left-turn%20bay!!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C:\Users\public.3111-A\Desktop\left%20turn%20bay\left-turn%20bay!!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C:\Users\public.3111-A\Desktop\left%20turn%20bay\left-turn%20bay!!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ukai:Downloads:left-turn%20bay!!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C:\Users\hzj\Desktop\left-turn%20bay!!%20(2)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C:\Users\hzj\Desktop\left-turn%20bay!!%20(2)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C:\Users\public.3111-A\Desktop\left%20turn%20bay\left-turn%20bay!!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file:///C:\Users\hzj\Desktop\left-turn%20bay!!%20(2).xlsx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oleObject" Target="file:///C:\Users\hzj\Desktop\left-turn%20bay!!%20(2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ublic.3111-A\Desktop\left%20turn%20bay\left-turn%20bay!!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public.3111-A\Desktop\left%20turn%20bay\left-turn%20bay!!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public.3111-A\Desktop\left%20turn%20bay\left-turn%20bay!!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public.3111-A\Desktop\left%20turn%20bay\left-turn%20bay!!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public.3111-A\Desktop\left%20turn%20bay\left-turn%20bay!!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public.3111-A\Desktop\left%20turn%20bay\left-turn%20bay!!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public.3111-A\Desktop\left%20turn%20bay\left-turn%20bay!!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case 1</c:v>
          </c:tx>
          <c:marker>
            <c:symbol val="none"/>
          </c:marker>
          <c:xVal>
            <c:numRef>
              <c:f>Sheet5!$C$2:$C$5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xVal>
          <c:yVal>
            <c:numRef>
              <c:f>Sheet5!$D$2:$D$5</c:f>
              <c:numCache>
                <c:formatCode>General</c:formatCode>
                <c:ptCount val="4"/>
                <c:pt idx="0">
                  <c:v>203</c:v>
                </c:pt>
                <c:pt idx="1">
                  <c:v>233</c:v>
                </c:pt>
                <c:pt idx="2">
                  <c:v>279</c:v>
                </c:pt>
                <c:pt idx="3">
                  <c:v>296</c:v>
                </c:pt>
              </c:numCache>
            </c:numRef>
          </c:yVal>
          <c:smooth val="1"/>
        </c:ser>
        <c:ser>
          <c:idx val="1"/>
          <c:order val="1"/>
          <c:tx>
            <c:v>case 2</c:v>
          </c:tx>
          <c:marker>
            <c:symbol val="none"/>
          </c:marker>
          <c:xVal>
            <c:numRef>
              <c:f>Sheet5!$C$8:$C$11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xVal>
          <c:yVal>
            <c:numRef>
              <c:f>Sheet5!$D$8:$D$11</c:f>
              <c:numCache>
                <c:formatCode>General</c:formatCode>
                <c:ptCount val="4"/>
                <c:pt idx="0">
                  <c:v>297</c:v>
                </c:pt>
                <c:pt idx="1">
                  <c:v>340</c:v>
                </c:pt>
                <c:pt idx="2">
                  <c:v>355</c:v>
                </c:pt>
                <c:pt idx="3">
                  <c:v>368</c:v>
                </c:pt>
              </c:numCache>
            </c:numRef>
          </c:yVal>
          <c:smooth val="1"/>
        </c:ser>
        <c:ser>
          <c:idx val="2"/>
          <c:order val="2"/>
          <c:tx>
            <c:v>case 3</c:v>
          </c:tx>
          <c:marker>
            <c:symbol val="none"/>
          </c:marker>
          <c:xVal>
            <c:numRef>
              <c:f>Sheet5!$C$14:$C$17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xVal>
          <c:yVal>
            <c:numRef>
              <c:f>Sheet5!$D$14:$D$17</c:f>
              <c:numCache>
                <c:formatCode>General</c:formatCode>
                <c:ptCount val="4"/>
                <c:pt idx="0">
                  <c:v>77</c:v>
                </c:pt>
                <c:pt idx="1">
                  <c:v>89</c:v>
                </c:pt>
                <c:pt idx="2">
                  <c:v>118</c:v>
                </c:pt>
                <c:pt idx="3">
                  <c:v>129</c:v>
                </c:pt>
              </c:numCache>
            </c:numRef>
          </c:yVal>
          <c:smooth val="1"/>
        </c:ser>
        <c:ser>
          <c:idx val="3"/>
          <c:order val="3"/>
          <c:tx>
            <c:v>case 4</c:v>
          </c:tx>
          <c:marker>
            <c:symbol val="none"/>
          </c:marker>
          <c:xVal>
            <c:numRef>
              <c:f>Sheet5!$C$20:$C$23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xVal>
          <c:yVal>
            <c:numRef>
              <c:f>Sheet5!$D$20:$D$23</c:f>
              <c:numCache>
                <c:formatCode>General</c:formatCode>
                <c:ptCount val="4"/>
                <c:pt idx="0">
                  <c:v>131</c:v>
                </c:pt>
                <c:pt idx="1">
                  <c:v>151</c:v>
                </c:pt>
                <c:pt idx="2">
                  <c:v>159</c:v>
                </c:pt>
                <c:pt idx="3">
                  <c:v>161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47424"/>
        <c:axId val="131951616"/>
      </c:scatterChart>
      <c:valAx>
        <c:axId val="12944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1951616"/>
        <c:crosses val="autoZero"/>
        <c:crossBetween val="midCat"/>
      </c:valAx>
      <c:valAx>
        <c:axId val="131951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44742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34975039884721"/>
          <c:y val="6.6328120511753658E-2"/>
          <c:w val="0.5865482991096701"/>
          <c:h val="0.75017365433126104"/>
        </c:manualLayout>
      </c:layout>
      <c:lineChart>
        <c:grouping val="standard"/>
        <c:varyColors val="0"/>
        <c:ser>
          <c:idx val="0"/>
          <c:order val="0"/>
          <c:tx>
            <c:v>Simulation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Sheet1!$K$15:$K$18</c:f>
              <c:numCache>
                <c:formatCode>0.00%</c:formatCode>
                <c:ptCount val="4"/>
                <c:pt idx="0">
                  <c:v>8.3333333333333329E-2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Proposed M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Sheet1!$L$15:$L$18</c:f>
              <c:numCache>
                <c:formatCode>0.00%</c:formatCode>
                <c:ptCount val="4"/>
                <c:pt idx="0">
                  <c:v>0.125</c:v>
                </c:pt>
                <c:pt idx="1">
                  <c:v>6.9999999999999999E-4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v>Current M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Sheet1!$M$15:$M$18</c:f>
              <c:numCache>
                <c:formatCode>0.00%</c:formatCode>
                <c:ptCount val="4"/>
                <c:pt idx="0">
                  <c:v>0.594263144387005</c:v>
                </c:pt>
                <c:pt idx="1">
                  <c:v>0.56407327069724</c:v>
                </c:pt>
                <c:pt idx="2">
                  <c:v>0.41382965407358502</c:v>
                </c:pt>
                <c:pt idx="3">
                  <c:v>0.213183330289304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65408"/>
        <c:axId val="8066944"/>
      </c:lineChart>
      <c:catAx>
        <c:axId val="806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8066944"/>
        <c:crosses val="autoZero"/>
        <c:auto val="1"/>
        <c:lblAlgn val="ctr"/>
        <c:lblOffset val="100"/>
        <c:noMultiLvlLbl val="0"/>
      </c:catAx>
      <c:valAx>
        <c:axId val="806694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80654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670532388330308"/>
          <c:y val="5.5814347488073318E-2"/>
          <c:w val="0.54069451129058843"/>
          <c:h val="0.75792037899383602"/>
        </c:manualLayout>
      </c:layout>
      <c:lineChart>
        <c:grouping val="standard"/>
        <c:varyColors val="0"/>
        <c:ser>
          <c:idx val="0"/>
          <c:order val="0"/>
          <c:tx>
            <c:v>Simulation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Sheet1!$H$19:$H$22</c:f>
              <c:numCache>
                <c:formatCode>0.00%</c:formatCode>
                <c:ptCount val="4"/>
                <c:pt idx="0">
                  <c:v>0.67499999999999993</c:v>
                </c:pt>
                <c:pt idx="1">
                  <c:v>0.54166666666666663</c:v>
                </c:pt>
                <c:pt idx="2">
                  <c:v>0.19999999999999998</c:v>
                </c:pt>
                <c:pt idx="3">
                  <c:v>1.6666666666666666E-2</c:v>
                </c:pt>
              </c:numCache>
            </c:numRef>
          </c:val>
          <c:smooth val="0"/>
        </c:ser>
        <c:ser>
          <c:idx val="1"/>
          <c:order val="1"/>
          <c:tx>
            <c:v>Proposed M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Sheet1!$I$19:$I$22</c:f>
              <c:numCache>
                <c:formatCode>0.00%</c:formatCode>
                <c:ptCount val="4"/>
                <c:pt idx="0">
                  <c:v>0.81310000000000004</c:v>
                </c:pt>
                <c:pt idx="1">
                  <c:v>0.52900000000000003</c:v>
                </c:pt>
                <c:pt idx="2">
                  <c:v>0.26379999999999998</c:v>
                </c:pt>
                <c:pt idx="3">
                  <c:v>9.8100000000000007E-2</c:v>
                </c:pt>
              </c:numCache>
            </c:numRef>
          </c:val>
          <c:smooth val="0"/>
        </c:ser>
        <c:ser>
          <c:idx val="2"/>
          <c:order val="2"/>
          <c:tx>
            <c:v>Current M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Sheet1!$J$19:$J$22</c:f>
              <c:numCache>
                <c:formatCode>0.00%</c:formatCode>
                <c:ptCount val="4"/>
                <c:pt idx="0">
                  <c:v>0.82470630300000003</c:v>
                </c:pt>
                <c:pt idx="1">
                  <c:v>0.84549869899999996</c:v>
                </c:pt>
                <c:pt idx="2">
                  <c:v>0.750450218</c:v>
                </c:pt>
                <c:pt idx="3">
                  <c:v>0.536552009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89984"/>
        <c:axId val="8091520"/>
      </c:lineChart>
      <c:catAx>
        <c:axId val="808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8091520"/>
        <c:crosses val="autoZero"/>
        <c:auto val="1"/>
        <c:lblAlgn val="ctr"/>
        <c:lblOffset val="100"/>
        <c:noMultiLvlLbl val="0"/>
      </c:catAx>
      <c:valAx>
        <c:axId val="809152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80899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69558853220271"/>
          <c:y val="5.5298962738711807E-2"/>
          <c:w val="0.59784877851806983"/>
          <c:h val="0.7576987081338955"/>
        </c:manualLayout>
      </c:layout>
      <c:lineChart>
        <c:grouping val="standard"/>
        <c:varyColors val="0"/>
        <c:ser>
          <c:idx val="0"/>
          <c:order val="0"/>
          <c:tx>
            <c:v>Simulation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Sheet1!$K$19:$K$22</c:f>
              <c:numCache>
                <c:formatCode>0.00%</c:formatCode>
                <c:ptCount val="4"/>
                <c:pt idx="0">
                  <c:v>0.13333333333333333</c:v>
                </c:pt>
                <c:pt idx="1">
                  <c:v>8.3333333333333332E-3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Proposed M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Sheet1!$L$19:$L$22</c:f>
              <c:numCache>
                <c:formatCode>0.00%</c:formatCode>
                <c:ptCount val="4"/>
                <c:pt idx="0">
                  <c:v>0.1958</c:v>
                </c:pt>
                <c:pt idx="1">
                  <c:v>1.41E-2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v>Current M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Sheet1!$M$19:$M$22</c:f>
              <c:numCache>
                <c:formatCode>0.00%</c:formatCode>
                <c:ptCount val="4"/>
                <c:pt idx="0">
                  <c:v>0.17255437546927499</c:v>
                </c:pt>
                <c:pt idx="1">
                  <c:v>0.113178987185643</c:v>
                </c:pt>
                <c:pt idx="2">
                  <c:v>5.8700331528430197E-2</c:v>
                </c:pt>
                <c:pt idx="3">
                  <c:v>2.00932892331466E-2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124928"/>
        <c:axId val="32126464"/>
      </c:lineChart>
      <c:catAx>
        <c:axId val="3212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2126464"/>
        <c:crosses val="autoZero"/>
        <c:auto val="1"/>
        <c:lblAlgn val="ctr"/>
        <c:lblOffset val="100"/>
        <c:noMultiLvlLbl val="0"/>
      </c:catAx>
      <c:valAx>
        <c:axId val="3212646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21249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720824130542278"/>
          <c:y val="5.5555555555555552E-2"/>
          <c:w val="0.56301724081094451"/>
          <c:h val="0.76162491052254833"/>
        </c:manualLayout>
      </c:layout>
      <c:lineChart>
        <c:grouping val="standard"/>
        <c:varyColors val="0"/>
        <c:ser>
          <c:idx val="0"/>
          <c:order val="0"/>
          <c:tx>
            <c:v>Simulation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Sheet1!$H$23:$H$26</c:f>
              <c:numCache>
                <c:formatCode>0.00%</c:formatCode>
                <c:ptCount val="4"/>
                <c:pt idx="0">
                  <c:v>0.57500000000000007</c:v>
                </c:pt>
                <c:pt idx="1">
                  <c:v>0.39166666666666666</c:v>
                </c:pt>
                <c:pt idx="2">
                  <c:v>0.15833333333333333</c:v>
                </c:pt>
                <c:pt idx="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Proposed M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Sheet1!$I$23:$I$26</c:f>
              <c:numCache>
                <c:formatCode>0.00%</c:formatCode>
                <c:ptCount val="4"/>
                <c:pt idx="0">
                  <c:v>0.71389999999999998</c:v>
                </c:pt>
                <c:pt idx="1">
                  <c:v>0.4017</c:v>
                </c:pt>
                <c:pt idx="2">
                  <c:v>0.16289999999999999</c:v>
                </c:pt>
                <c:pt idx="3">
                  <c:v>4.9000000000000002E-2</c:v>
                </c:pt>
              </c:numCache>
            </c:numRef>
          </c:val>
          <c:smooth val="0"/>
        </c:ser>
        <c:ser>
          <c:idx val="2"/>
          <c:order val="2"/>
          <c:tx>
            <c:v>Current M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Sheet1!$J$23:$J$26</c:f>
              <c:numCache>
                <c:formatCode>0.00%</c:formatCode>
                <c:ptCount val="4"/>
                <c:pt idx="0">
                  <c:v>0.77243732499999995</c:v>
                </c:pt>
                <c:pt idx="1">
                  <c:v>0.76686434699999995</c:v>
                </c:pt>
                <c:pt idx="2">
                  <c:v>0.61688078800000001</c:v>
                </c:pt>
                <c:pt idx="3">
                  <c:v>0.375238815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152960"/>
        <c:axId val="32167040"/>
      </c:lineChart>
      <c:catAx>
        <c:axId val="3215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2167040"/>
        <c:crosses val="autoZero"/>
        <c:auto val="1"/>
        <c:lblAlgn val="ctr"/>
        <c:lblOffset val="100"/>
        <c:noMultiLvlLbl val="0"/>
      </c:catAx>
      <c:valAx>
        <c:axId val="3216704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21529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7298520249575"/>
          <c:y val="5.5555555555555552E-2"/>
          <c:w val="0.59776899011362539"/>
          <c:h val="0.73132188021951805"/>
        </c:manualLayout>
      </c:layout>
      <c:lineChart>
        <c:grouping val="standard"/>
        <c:varyColors val="0"/>
        <c:ser>
          <c:idx val="0"/>
          <c:order val="0"/>
          <c:tx>
            <c:v>Simulation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Sheet1!$K$23:$K$26</c:f>
              <c:numCache>
                <c:formatCode>0.00%</c:formatCode>
                <c:ptCount val="4"/>
                <c:pt idx="0">
                  <c:v>0.10833333333333334</c:v>
                </c:pt>
                <c:pt idx="1">
                  <c:v>1.6666666666666666E-2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Proposed M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Sheet1!$L$23:$L$26</c:f>
              <c:numCache>
                <c:formatCode>0.00%</c:formatCode>
                <c:ptCount val="4"/>
                <c:pt idx="0">
                  <c:v>0.1537</c:v>
                </c:pt>
                <c:pt idx="1">
                  <c:v>7.1999999999999998E-3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v>Current M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Sheet1!$M$23:$M$26</c:f>
              <c:numCache>
                <c:formatCode>0.00%</c:formatCode>
                <c:ptCount val="4"/>
                <c:pt idx="0">
                  <c:v>0.220856491341552</c:v>
                </c:pt>
                <c:pt idx="1">
                  <c:v>0.15199082082073201</c:v>
                </c:pt>
                <c:pt idx="2">
                  <c:v>7.6352952894035001E-2</c:v>
                </c:pt>
                <c:pt idx="3">
                  <c:v>2.4195867160362601E-2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185344"/>
        <c:axId val="32195328"/>
      </c:lineChart>
      <c:catAx>
        <c:axId val="3218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2195328"/>
        <c:crosses val="autoZero"/>
        <c:auto val="1"/>
        <c:lblAlgn val="ctr"/>
        <c:lblOffset val="100"/>
        <c:noMultiLvlLbl val="0"/>
      </c:catAx>
      <c:valAx>
        <c:axId val="3219532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21853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720829331354364"/>
          <c:y val="5.7018825599942535E-2"/>
          <c:w val="0.55631859075486156"/>
          <c:h val="0.75016285262286597"/>
        </c:manualLayout>
      </c:layout>
      <c:lineChart>
        <c:grouping val="standard"/>
        <c:varyColors val="0"/>
        <c:ser>
          <c:idx val="0"/>
          <c:order val="0"/>
          <c:tx>
            <c:v>Simulation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Sheet1!$H$27:$H$30</c:f>
              <c:numCache>
                <c:formatCode>0.00%</c:formatCode>
                <c:ptCount val="4"/>
                <c:pt idx="0">
                  <c:v>0.41666666666666669</c:v>
                </c:pt>
                <c:pt idx="1">
                  <c:v>0.26666666666666666</c:v>
                </c:pt>
                <c:pt idx="2">
                  <c:v>5.8333333333333327E-2</c:v>
                </c:pt>
                <c:pt idx="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Proposed M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Sheet1!$I$27:$I$30</c:f>
              <c:numCache>
                <c:formatCode>0.00%</c:formatCode>
                <c:ptCount val="4"/>
                <c:pt idx="0">
                  <c:v>0.58630000000000004</c:v>
                </c:pt>
                <c:pt idx="1">
                  <c:v>0.27089999999999997</c:v>
                </c:pt>
                <c:pt idx="2">
                  <c:v>8.7900000000000006E-2</c:v>
                </c:pt>
                <c:pt idx="3">
                  <c:v>2.1100000000000001E-2</c:v>
                </c:pt>
              </c:numCache>
            </c:numRef>
          </c:val>
          <c:smooth val="0"/>
        </c:ser>
        <c:ser>
          <c:idx val="2"/>
          <c:order val="2"/>
          <c:tx>
            <c:v>Current M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Sheet1!$J$27:$J$30</c:f>
              <c:numCache>
                <c:formatCode>0.00%</c:formatCode>
                <c:ptCount val="4"/>
                <c:pt idx="0">
                  <c:v>0.70009009799999999</c:v>
                </c:pt>
                <c:pt idx="1">
                  <c:v>0.65102152099999999</c:v>
                </c:pt>
                <c:pt idx="2">
                  <c:v>0.450337608</c:v>
                </c:pt>
                <c:pt idx="3">
                  <c:v>0.22063702099999999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224000"/>
        <c:axId val="32225536"/>
      </c:lineChart>
      <c:catAx>
        <c:axId val="3222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2225536"/>
        <c:crosses val="autoZero"/>
        <c:auto val="1"/>
        <c:lblAlgn val="ctr"/>
        <c:lblOffset val="100"/>
        <c:noMultiLvlLbl val="0"/>
      </c:catAx>
      <c:valAx>
        <c:axId val="3222553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22240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11739701354862"/>
          <c:y val="6.25E-2"/>
          <c:w val="0.58988051208957393"/>
          <c:h val="0.74896735564304462"/>
        </c:manualLayout>
      </c:layout>
      <c:lineChart>
        <c:grouping val="standard"/>
        <c:varyColors val="0"/>
        <c:ser>
          <c:idx val="0"/>
          <c:order val="0"/>
          <c:tx>
            <c:v>Simulation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Sheet1!$K$27:$K$30</c:f>
              <c:numCache>
                <c:formatCode>0.00%</c:formatCode>
                <c:ptCount val="4"/>
                <c:pt idx="0">
                  <c:v>8.3333333333333329E-2</c:v>
                </c:pt>
                <c:pt idx="1">
                  <c:v>3.3333333333333333E-2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Proposed M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Sheet1!$L$27:$L$30</c:f>
              <c:numCache>
                <c:formatCode>0.00%</c:formatCode>
                <c:ptCount val="4"/>
                <c:pt idx="0">
                  <c:v>0.10970000000000001</c:v>
                </c:pt>
                <c:pt idx="1">
                  <c:v>3.5999999999999999E-3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v>Current M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Sheet1!$M$27:$M$30</c:f>
              <c:numCache>
                <c:formatCode>0.00%</c:formatCode>
                <c:ptCount val="4"/>
                <c:pt idx="0">
                  <c:v>0.284234822148694</c:v>
                </c:pt>
                <c:pt idx="1">
                  <c:v>0.20026312421037301</c:v>
                </c:pt>
                <c:pt idx="2">
                  <c:v>9.4995783977679493E-2</c:v>
                </c:pt>
                <c:pt idx="3">
                  <c:v>2.7666912290814399E-2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280960"/>
        <c:axId val="32282496"/>
      </c:lineChart>
      <c:catAx>
        <c:axId val="3228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2282496"/>
        <c:crosses val="autoZero"/>
        <c:auto val="1"/>
        <c:lblAlgn val="ctr"/>
        <c:lblOffset val="100"/>
        <c:noMultiLvlLbl val="0"/>
      </c:catAx>
      <c:valAx>
        <c:axId val="3228249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22809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07898669924771"/>
          <c:y val="5.9139784946236562E-2"/>
          <c:w val="0.57171156291639014"/>
          <c:h val="0.74624587249174501"/>
        </c:manualLayout>
      </c:layout>
      <c:lineChart>
        <c:grouping val="standard"/>
        <c:varyColors val="0"/>
        <c:ser>
          <c:idx val="0"/>
          <c:order val="0"/>
          <c:tx>
            <c:v>Simulation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Sheet1!$H$31:$H$34</c:f>
              <c:numCache>
                <c:formatCode>0.00%</c:formatCode>
                <c:ptCount val="4"/>
                <c:pt idx="0">
                  <c:v>0.27499999999999997</c:v>
                </c:pt>
                <c:pt idx="1">
                  <c:v>0.125</c:v>
                </c:pt>
                <c:pt idx="2">
                  <c:v>5.000000000000001E-2</c:v>
                </c:pt>
                <c:pt idx="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Proposed M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Sheet1!$I$31:$I$34</c:f>
              <c:numCache>
                <c:formatCode>0.00%</c:formatCode>
                <c:ptCount val="4"/>
                <c:pt idx="0">
                  <c:v>0.42620000000000002</c:v>
                </c:pt>
                <c:pt idx="1">
                  <c:v>0.1472</c:v>
                </c:pt>
                <c:pt idx="2">
                  <c:v>3.5700000000000003E-2</c:v>
                </c:pt>
                <c:pt idx="3">
                  <c:v>5.3E-3</c:v>
                </c:pt>
              </c:numCache>
            </c:numRef>
          </c:val>
          <c:smooth val="0"/>
        </c:ser>
        <c:ser>
          <c:idx val="2"/>
          <c:order val="2"/>
          <c:tx>
            <c:v>Current M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Sheet1!$J$31:$J$34</c:f>
              <c:numCache>
                <c:formatCode>0.00%</c:formatCode>
                <c:ptCount val="4"/>
                <c:pt idx="0">
                  <c:v>0.59989135999999998</c:v>
                </c:pt>
                <c:pt idx="1">
                  <c:v>0.49428525899999998</c:v>
                </c:pt>
                <c:pt idx="2">
                  <c:v>0.273657867</c:v>
                </c:pt>
                <c:pt idx="3">
                  <c:v>0.100713154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13344"/>
        <c:axId val="32314880"/>
      </c:lineChart>
      <c:catAx>
        <c:axId val="3231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2314880"/>
        <c:crosses val="autoZero"/>
        <c:auto val="1"/>
        <c:lblAlgn val="ctr"/>
        <c:lblOffset val="100"/>
        <c:noMultiLvlLbl val="0"/>
      </c:catAx>
      <c:valAx>
        <c:axId val="3231488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23133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54057948638773"/>
          <c:y val="5.9139784946236562E-2"/>
          <c:w val="0.57717538984097572"/>
          <c:h val="0.74624587249174501"/>
        </c:manualLayout>
      </c:layout>
      <c:lineChart>
        <c:grouping val="standard"/>
        <c:varyColors val="0"/>
        <c:ser>
          <c:idx val="0"/>
          <c:order val="0"/>
          <c:tx>
            <c:v>Simulation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Sheet1!$K$31:$K$34</c:f>
              <c:numCache>
                <c:formatCode>0.00%</c:formatCode>
                <c:ptCount val="4"/>
                <c:pt idx="0">
                  <c:v>4.9999999999999996E-2</c:v>
                </c:pt>
                <c:pt idx="1">
                  <c:v>3.3333333333333333E-2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Proposed M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Sheet1!$L$31:$L$34</c:f>
              <c:numCache>
                <c:formatCode>0.00%</c:formatCode>
                <c:ptCount val="4"/>
                <c:pt idx="0">
                  <c:v>6.0499999999999998E-2</c:v>
                </c:pt>
                <c:pt idx="1">
                  <c:v>1.6000000000000001E-3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v>Current M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Sheet1!$M$31:$M$34</c:f>
              <c:numCache>
                <c:formatCode>0.00%</c:formatCode>
                <c:ptCount val="4"/>
                <c:pt idx="0">
                  <c:v>0.365588920576914</c:v>
                </c:pt>
                <c:pt idx="1">
                  <c:v>0.25538584587766799</c:v>
                </c:pt>
                <c:pt idx="2">
                  <c:v>0.111986085343224</c:v>
                </c:pt>
                <c:pt idx="3">
                  <c:v>3.0069217260988199E-2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45472"/>
        <c:axId val="32363648"/>
      </c:lineChart>
      <c:catAx>
        <c:axId val="3234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2363648"/>
        <c:crosses val="autoZero"/>
        <c:auto val="1"/>
        <c:lblAlgn val="ctr"/>
        <c:lblOffset val="100"/>
        <c:noMultiLvlLbl val="0"/>
      </c:catAx>
      <c:valAx>
        <c:axId val="3236364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23454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altLang="en-US" sz="1400" dirty="0" smtClean="0"/>
              <a:t>LT: 300  TH:</a:t>
            </a:r>
            <a:r>
              <a:rPr lang="en-US" altLang="en-US" sz="1400" baseline="0" dirty="0" smtClean="0"/>
              <a:t> 600</a:t>
            </a:r>
            <a:endParaRPr lang="en-US" altLang="en-US" sz="1400" dirty="0" smtClean="0"/>
          </a:p>
        </c:rich>
      </c:tx>
      <c:layout>
        <c:manualLayout>
          <c:xMode val="edge"/>
          <c:yMode val="edge"/>
          <c:x val="0.27690083661417325"/>
          <c:y val="4.28134556574923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127911745406825"/>
          <c:y val="0.20592886898312024"/>
          <c:w val="0.61436269685039369"/>
          <c:h val="0.62392159695634375"/>
        </c:manualLayout>
      </c:layout>
      <c:lineChart>
        <c:grouping val="standard"/>
        <c:varyColors val="0"/>
        <c:ser>
          <c:idx val="0"/>
          <c:order val="0"/>
          <c:tx>
            <c:v>Simulation</c:v>
          </c:tx>
          <c:cat>
            <c:numRef>
              <c:f>Sheet1!$C$11:$C$14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Sheet1!$H$11:$H$14</c:f>
              <c:numCache>
                <c:formatCode>0.00%</c:formatCode>
                <c:ptCount val="4"/>
                <c:pt idx="0">
                  <c:v>0.48333333333333334</c:v>
                </c:pt>
                <c:pt idx="1">
                  <c:v>0.30833333333333329</c:v>
                </c:pt>
                <c:pt idx="2">
                  <c:v>7.4999999999999997E-2</c:v>
                </c:pt>
                <c:pt idx="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74144"/>
        <c:axId val="32392320"/>
      </c:lineChart>
      <c:catAx>
        <c:axId val="3237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2392320"/>
        <c:crosses val="autoZero"/>
        <c:auto val="1"/>
        <c:lblAlgn val="ctr"/>
        <c:lblOffset val="100"/>
        <c:noMultiLvlLbl val="0"/>
      </c:catAx>
      <c:valAx>
        <c:axId val="3239232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2374144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Initial 12</c:v>
          </c:tx>
          <c:marker>
            <c:symbol val="none"/>
          </c:marker>
          <c:val>
            <c:numRef>
              <c:f>Sheet1!$A$1:$A$6</c:f>
              <c:numCache>
                <c:formatCode>0.00</c:formatCode>
                <c:ptCount val="6"/>
                <c:pt idx="0">
                  <c:v>12</c:v>
                </c:pt>
                <c:pt idx="1">
                  <c:v>7.0567385680746897</c:v>
                </c:pt>
                <c:pt idx="2">
                  <c:v>3.8023978123943998</c:v>
                </c:pt>
                <c:pt idx="3">
                  <c:v>3.3062058701449399</c:v>
                </c:pt>
                <c:pt idx="4">
                  <c:v>3.2577883076404399</c:v>
                </c:pt>
                <c:pt idx="5">
                  <c:v>3.2577883076404399</c:v>
                </c:pt>
              </c:numCache>
            </c:numRef>
          </c:val>
          <c:smooth val="0"/>
        </c:ser>
        <c:ser>
          <c:idx val="1"/>
          <c:order val="1"/>
          <c:tx>
            <c:v>Initial 8</c:v>
          </c:tx>
          <c:marker>
            <c:symbol val="none"/>
          </c:marker>
          <c:val>
            <c:numRef>
              <c:f>Sheet1!$B$1:$B$6</c:f>
              <c:numCache>
                <c:formatCode>General</c:formatCode>
                <c:ptCount val="6"/>
                <c:pt idx="0">
                  <c:v>8</c:v>
                </c:pt>
                <c:pt idx="1">
                  <c:v>4.1768751128997899</c:v>
                </c:pt>
                <c:pt idx="2">
                  <c:v>3.3062058701449399</c:v>
                </c:pt>
                <c:pt idx="3">
                  <c:v>3.2577883076404399</c:v>
                </c:pt>
                <c:pt idx="4">
                  <c:v>3.2577883076404399</c:v>
                </c:pt>
                <c:pt idx="5">
                  <c:v>3.2577883076404399</c:v>
                </c:pt>
              </c:numCache>
            </c:numRef>
          </c:val>
          <c:smooth val="0"/>
        </c:ser>
        <c:ser>
          <c:idx val="2"/>
          <c:order val="2"/>
          <c:tx>
            <c:v>Initial 4</c:v>
          </c:tx>
          <c:marker>
            <c:symbol val="none"/>
          </c:marker>
          <c:val>
            <c:numRef>
              <c:f>Sheet1!$C$1:$C$6</c:f>
              <c:numCache>
                <c:formatCode>General</c:formatCode>
                <c:ptCount val="6"/>
                <c:pt idx="0">
                  <c:v>4</c:v>
                </c:pt>
                <c:pt idx="1">
                  <c:v>3.3062058701449399</c:v>
                </c:pt>
                <c:pt idx="2">
                  <c:v>3.2577883076404399</c:v>
                </c:pt>
                <c:pt idx="3">
                  <c:v>3.2577883076404399</c:v>
                </c:pt>
                <c:pt idx="4">
                  <c:v>3.2577883076404399</c:v>
                </c:pt>
                <c:pt idx="5">
                  <c:v>3.2577883076404399</c:v>
                </c:pt>
              </c:numCache>
            </c:numRef>
          </c:val>
          <c:smooth val="0"/>
        </c:ser>
        <c:ser>
          <c:idx val="3"/>
          <c:order val="3"/>
          <c:tx>
            <c:v>Initial 0</c:v>
          </c:tx>
          <c:marker>
            <c:symbol val="none"/>
          </c:marker>
          <c:val>
            <c:numRef>
              <c:f>Sheet1!$D$1:$D$6</c:f>
              <c:numCache>
                <c:formatCode>General</c:formatCode>
                <c:ptCount val="6"/>
                <c:pt idx="0">
                  <c:v>0</c:v>
                </c:pt>
                <c:pt idx="1">
                  <c:v>3.2167474646443401</c:v>
                </c:pt>
                <c:pt idx="2">
                  <c:v>3.2577883076404399</c:v>
                </c:pt>
                <c:pt idx="3">
                  <c:v>3.2577883076404399</c:v>
                </c:pt>
                <c:pt idx="4">
                  <c:v>3.2577883076404399</c:v>
                </c:pt>
                <c:pt idx="5">
                  <c:v>3.2577883076404399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275200"/>
        <c:axId val="168932864"/>
      </c:lineChart>
      <c:catAx>
        <c:axId val="150275200"/>
        <c:scaling>
          <c:orientation val="minMax"/>
        </c:scaling>
        <c:delete val="0"/>
        <c:axPos val="b"/>
        <c:majorTickMark val="out"/>
        <c:minorTickMark val="none"/>
        <c:tickLblPos val="nextTo"/>
        <c:crossAx val="168932864"/>
        <c:crosses val="autoZero"/>
        <c:auto val="1"/>
        <c:lblAlgn val="ctr"/>
        <c:lblOffset val="100"/>
        <c:noMultiLvlLbl val="0"/>
      </c:catAx>
      <c:valAx>
        <c:axId val="16893286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50275200"/>
        <c:crosses val="autoZero"/>
        <c:crossBetween val="between"/>
        <c:majorUnit val="1"/>
      </c:valAx>
    </c:plotArea>
    <c:legend>
      <c:legendPos val="r"/>
      <c:overlay val="0"/>
    </c:legend>
    <c:plotVisOnly val="1"/>
    <c:dispBlanksAs val="gap"/>
    <c:showDLblsOverMax val="0"/>
  </c:chart>
  <c:spPr>
    <a:ln w="25400" cmpd="sng">
      <a:gradFill flip="none" rotWithShape="1">
        <a:gsLst>
          <a:gs pos="100000">
            <a:schemeClr val="accent1"/>
          </a:gs>
          <a:gs pos="100000">
            <a:prstClr val="white"/>
          </a:gs>
        </a:gsLst>
        <a:lin ang="0" scaled="1"/>
        <a:tileRect/>
      </a:gradFill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36811873384187"/>
          <c:y val="0.19117360329958755"/>
          <c:w val="0.6730763036173959"/>
          <c:h val="0.5431688896030854"/>
        </c:manualLayout>
      </c:layout>
      <c:lineChart>
        <c:grouping val="standard"/>
        <c:varyColors val="0"/>
        <c:ser>
          <c:idx val="0"/>
          <c:order val="0"/>
          <c:cat>
            <c:numRef>
              <c:f>'[left-turn bay!! (2).xlsx]Sheet2'!$B$2:$B$5</c:f>
              <c:numCache>
                <c:formatCode>General</c:formatCode>
                <c:ptCount val="4"/>
                <c:pt idx="0">
                  <c:v>500</c:v>
                </c:pt>
                <c:pt idx="1">
                  <c:v>600</c:v>
                </c:pt>
                <c:pt idx="2">
                  <c:v>700</c:v>
                </c:pt>
                <c:pt idx="3">
                  <c:v>800</c:v>
                </c:pt>
              </c:numCache>
            </c:numRef>
          </c:cat>
          <c:val>
            <c:numRef>
              <c:f>'[left-turn bay!! (2).xlsx]Sheet2'!$D$2:$D$5</c:f>
              <c:numCache>
                <c:formatCode>0.00%</c:formatCode>
                <c:ptCount val="4"/>
                <c:pt idx="0">
                  <c:v>0.27499999999999997</c:v>
                </c:pt>
                <c:pt idx="1">
                  <c:v>0.41666666666666669</c:v>
                </c:pt>
                <c:pt idx="2">
                  <c:v>0.57500000000000007</c:v>
                </c:pt>
                <c:pt idx="3">
                  <c:v>0.67499999999999993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09088"/>
        <c:axId val="32410624"/>
      </c:lineChart>
      <c:catAx>
        <c:axId val="3240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2410624"/>
        <c:crosses val="autoZero"/>
        <c:auto val="1"/>
        <c:lblAlgn val="ctr"/>
        <c:lblOffset val="100"/>
        <c:noMultiLvlLbl val="0"/>
      </c:catAx>
      <c:valAx>
        <c:axId val="3241062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2409088"/>
        <c:crosses val="autoZero"/>
        <c:crossBetween val="between"/>
        <c:majorUnit val="0.2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051878276667246"/>
          <c:y val="0.21661078141519816"/>
          <c:w val="0.39434314954550448"/>
          <c:h val="0.55172513226469333"/>
        </c:manualLayout>
      </c:layout>
      <c:lineChart>
        <c:grouping val="standard"/>
        <c:varyColors val="0"/>
        <c:ser>
          <c:idx val="0"/>
          <c:order val="0"/>
          <c:tx>
            <c:v>TH:500</c:v>
          </c:tx>
          <c:cat>
            <c:numRef>
              <c:f>'[left-turn bay!! (2).xlsx]Sheet2'!$A$10:$A$11</c:f>
              <c:numCache>
                <c:formatCode>General</c:formatCode>
                <c:ptCount val="2"/>
                <c:pt idx="0">
                  <c:v>200</c:v>
                </c:pt>
                <c:pt idx="1">
                  <c:v>300</c:v>
                </c:pt>
              </c:numCache>
            </c:numRef>
          </c:cat>
          <c:val>
            <c:numRef>
              <c:f>'[left-turn bay!! (2).xlsx]Sheet2'!$D$10:$D$11</c:f>
              <c:numCache>
                <c:formatCode>0.00%</c:formatCode>
                <c:ptCount val="2"/>
                <c:pt idx="0">
                  <c:v>0.125</c:v>
                </c:pt>
                <c:pt idx="1">
                  <c:v>0.14166666666666666</c:v>
                </c:pt>
              </c:numCache>
            </c:numRef>
          </c:val>
          <c:smooth val="0"/>
        </c:ser>
        <c:ser>
          <c:idx val="1"/>
          <c:order val="1"/>
          <c:tx>
            <c:v>TH:600</c:v>
          </c:tx>
          <c:cat>
            <c:numRef>
              <c:f>'[left-turn bay!! (2).xlsx]Sheet2'!$A$10:$A$11</c:f>
              <c:numCache>
                <c:formatCode>General</c:formatCode>
                <c:ptCount val="2"/>
                <c:pt idx="0">
                  <c:v>200</c:v>
                </c:pt>
                <c:pt idx="1">
                  <c:v>300</c:v>
                </c:pt>
              </c:numCache>
            </c:numRef>
          </c:cat>
          <c:val>
            <c:numRef>
              <c:f>'[left-turn bay!! (2).xlsx]Sheet2'!$D$12:$D$13</c:f>
              <c:numCache>
                <c:formatCode>0.00%</c:formatCode>
                <c:ptCount val="2"/>
                <c:pt idx="0">
                  <c:v>0.26666666666666666</c:v>
                </c:pt>
                <c:pt idx="1">
                  <c:v>0.30833333333333329</c:v>
                </c:pt>
              </c:numCache>
            </c:numRef>
          </c:val>
          <c:smooth val="0"/>
        </c:ser>
        <c:ser>
          <c:idx val="2"/>
          <c:order val="2"/>
          <c:tx>
            <c:v>TH:700</c:v>
          </c:tx>
          <c:cat>
            <c:numRef>
              <c:f>'[left-turn bay!! (2).xlsx]Sheet2'!$A$10:$A$11</c:f>
              <c:numCache>
                <c:formatCode>General</c:formatCode>
                <c:ptCount val="2"/>
                <c:pt idx="0">
                  <c:v>200</c:v>
                </c:pt>
                <c:pt idx="1">
                  <c:v>300</c:v>
                </c:pt>
              </c:numCache>
            </c:numRef>
          </c:cat>
          <c:val>
            <c:numRef>
              <c:f>'[left-turn bay!! (2).xlsx]Sheet2'!$D$14:$D$15</c:f>
              <c:numCache>
                <c:formatCode>0.00%</c:formatCode>
                <c:ptCount val="2"/>
                <c:pt idx="0">
                  <c:v>0.39166666666666666</c:v>
                </c:pt>
                <c:pt idx="1">
                  <c:v>0.35833333333333334</c:v>
                </c:pt>
              </c:numCache>
            </c:numRef>
          </c:val>
          <c:smooth val="0"/>
        </c:ser>
        <c:ser>
          <c:idx val="3"/>
          <c:order val="3"/>
          <c:tx>
            <c:v>TH:800</c:v>
          </c:tx>
          <c:cat>
            <c:numRef>
              <c:f>'[left-turn bay!! (2).xlsx]Sheet2'!$A$10:$A$11</c:f>
              <c:numCache>
                <c:formatCode>General</c:formatCode>
                <c:ptCount val="2"/>
                <c:pt idx="0">
                  <c:v>200</c:v>
                </c:pt>
                <c:pt idx="1">
                  <c:v>300</c:v>
                </c:pt>
              </c:numCache>
            </c:numRef>
          </c:cat>
          <c:val>
            <c:numRef>
              <c:f>'[left-turn bay!! (2).xlsx]Sheet2'!$D$16:$D$17</c:f>
              <c:numCache>
                <c:formatCode>0.00%</c:formatCode>
                <c:ptCount val="2"/>
                <c:pt idx="0">
                  <c:v>0.54166666666666663</c:v>
                </c:pt>
                <c:pt idx="1">
                  <c:v>0.48333333333333334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25856"/>
        <c:axId val="32427392"/>
      </c:lineChart>
      <c:catAx>
        <c:axId val="3242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427392"/>
        <c:crosses val="autoZero"/>
        <c:auto val="1"/>
        <c:lblAlgn val="ctr"/>
        <c:lblOffset val="100"/>
        <c:noMultiLvlLbl val="0"/>
      </c:catAx>
      <c:valAx>
        <c:axId val="3242739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24258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14110844190553"/>
          <c:y val="0.20925839861453463"/>
          <c:w val="0.6499218450456995"/>
          <c:h val="0.57814443757101885"/>
        </c:manualLayout>
      </c:layout>
      <c:lineChart>
        <c:grouping val="standard"/>
        <c:varyColors val="0"/>
        <c:ser>
          <c:idx val="0"/>
          <c:order val="0"/>
          <c:tx>
            <c:v>Simulation</c:v>
          </c:tx>
          <c:cat>
            <c:numRef>
              <c:f>Sheet1!$C$3:$C$6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Sheet1!$K$3:$K$6</c:f>
              <c:numCache>
                <c:formatCode>0.00%</c:formatCode>
                <c:ptCount val="4"/>
                <c:pt idx="0">
                  <c:v>0.35833333333333334</c:v>
                </c:pt>
                <c:pt idx="1">
                  <c:v>6.6666666666666666E-2</c:v>
                </c:pt>
                <c:pt idx="2">
                  <c:v>8.3333333333333332E-3</c:v>
                </c:pt>
                <c:pt idx="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60800"/>
        <c:axId val="32462336"/>
      </c:lineChart>
      <c:catAx>
        <c:axId val="3246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2462336"/>
        <c:crosses val="autoZero"/>
        <c:auto val="1"/>
        <c:lblAlgn val="ctr"/>
        <c:lblOffset val="100"/>
        <c:noMultiLvlLbl val="0"/>
      </c:catAx>
      <c:valAx>
        <c:axId val="3246233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2460800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197748307777313"/>
          <c:y val="0.20748574531631822"/>
          <c:w val="0.68539093797485839"/>
          <c:h val="0.55083808489456054"/>
        </c:manualLayout>
      </c:layout>
      <c:lineChart>
        <c:grouping val="standard"/>
        <c:varyColors val="0"/>
        <c:ser>
          <c:idx val="0"/>
          <c:order val="0"/>
          <c:cat>
            <c:numRef>
              <c:f>'[left-turn bay!! (2).xlsx]Sheet2'!$H$2:$H$5</c:f>
              <c:numCache>
                <c:formatCode>General</c:formatCode>
                <c:ptCount val="4"/>
                <c:pt idx="0">
                  <c:v>500</c:v>
                </c:pt>
                <c:pt idx="1">
                  <c:v>600</c:v>
                </c:pt>
                <c:pt idx="2">
                  <c:v>700</c:v>
                </c:pt>
                <c:pt idx="3">
                  <c:v>800</c:v>
                </c:pt>
              </c:numCache>
            </c:numRef>
          </c:cat>
          <c:val>
            <c:numRef>
              <c:f>'[left-turn bay!! (2).xlsx]Sheet2'!$J$2:$J$5</c:f>
              <c:numCache>
                <c:formatCode>0.00%</c:formatCode>
                <c:ptCount val="4"/>
                <c:pt idx="0">
                  <c:v>4.9999999999999996E-2</c:v>
                </c:pt>
                <c:pt idx="1">
                  <c:v>8.3333333333333329E-2</c:v>
                </c:pt>
                <c:pt idx="2">
                  <c:v>0.10833333333333334</c:v>
                </c:pt>
                <c:pt idx="3">
                  <c:v>0.13333333333333333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87296"/>
        <c:axId val="32488832"/>
      </c:lineChart>
      <c:catAx>
        <c:axId val="3248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488832"/>
        <c:crosses val="autoZero"/>
        <c:auto val="1"/>
        <c:lblAlgn val="ctr"/>
        <c:lblOffset val="100"/>
        <c:noMultiLvlLbl val="0"/>
      </c:catAx>
      <c:valAx>
        <c:axId val="3248883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2487296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57318628762891"/>
          <c:y val="0.17300298669562855"/>
          <c:w val="0.39649300860933367"/>
          <c:h val="0.61980360213593988"/>
        </c:manualLayout>
      </c:layout>
      <c:lineChart>
        <c:grouping val="standard"/>
        <c:varyColors val="0"/>
        <c:ser>
          <c:idx val="0"/>
          <c:order val="0"/>
          <c:tx>
            <c:v>TH:500</c:v>
          </c:tx>
          <c:cat>
            <c:numRef>
              <c:f>'[left-turn bay!! (2).xlsx]Sheet2'!$G$2:$G$3</c:f>
              <c:numCache>
                <c:formatCode>General</c:formatCode>
                <c:ptCount val="2"/>
                <c:pt idx="0">
                  <c:v>200</c:v>
                </c:pt>
                <c:pt idx="1">
                  <c:v>300</c:v>
                </c:pt>
              </c:numCache>
            </c:numRef>
          </c:cat>
          <c:val>
            <c:numRef>
              <c:f>'[left-turn bay!! (2).xlsx]Sheet2'!$J$2:$J$3</c:f>
              <c:numCache>
                <c:formatCode>0.00%</c:formatCode>
                <c:ptCount val="2"/>
                <c:pt idx="0">
                  <c:v>4.9999999999999996E-2</c:v>
                </c:pt>
                <c:pt idx="1">
                  <c:v>8.3333333333333329E-2</c:v>
                </c:pt>
              </c:numCache>
            </c:numRef>
          </c:val>
          <c:smooth val="0"/>
        </c:ser>
        <c:ser>
          <c:idx val="1"/>
          <c:order val="1"/>
          <c:tx>
            <c:v>TH:600</c:v>
          </c:tx>
          <c:cat>
            <c:numRef>
              <c:f>'[left-turn bay!! (2).xlsx]Sheet2'!$G$2:$G$3</c:f>
              <c:numCache>
                <c:formatCode>General</c:formatCode>
                <c:ptCount val="2"/>
                <c:pt idx="0">
                  <c:v>200</c:v>
                </c:pt>
                <c:pt idx="1">
                  <c:v>300</c:v>
                </c:pt>
              </c:numCache>
            </c:numRef>
          </c:cat>
          <c:val>
            <c:numRef>
              <c:f>'[left-turn bay!! (2).xlsx]Sheet2'!$J$4:$J$5</c:f>
              <c:numCache>
                <c:formatCode>0.00%</c:formatCode>
                <c:ptCount val="2"/>
                <c:pt idx="0">
                  <c:v>8.3333333333333329E-2</c:v>
                </c:pt>
                <c:pt idx="1">
                  <c:v>0.11666666666666665</c:v>
                </c:pt>
              </c:numCache>
            </c:numRef>
          </c:val>
          <c:smooth val="0"/>
        </c:ser>
        <c:ser>
          <c:idx val="2"/>
          <c:order val="2"/>
          <c:tx>
            <c:v>TH:700</c:v>
          </c:tx>
          <c:cat>
            <c:numRef>
              <c:f>'[left-turn bay!! (2).xlsx]Sheet2'!$G$2:$G$3</c:f>
              <c:numCache>
                <c:formatCode>General</c:formatCode>
                <c:ptCount val="2"/>
                <c:pt idx="0">
                  <c:v>200</c:v>
                </c:pt>
                <c:pt idx="1">
                  <c:v>300</c:v>
                </c:pt>
              </c:numCache>
            </c:numRef>
          </c:cat>
          <c:val>
            <c:numRef>
              <c:f>'[left-turn bay!! (2).xlsx]Sheet2'!$J$6:$J$7</c:f>
              <c:numCache>
                <c:formatCode>0.00%</c:formatCode>
                <c:ptCount val="2"/>
                <c:pt idx="0">
                  <c:v>0.10833333333333334</c:v>
                </c:pt>
                <c:pt idx="1">
                  <c:v>0.25833333333333336</c:v>
                </c:pt>
              </c:numCache>
            </c:numRef>
          </c:val>
          <c:smooth val="0"/>
        </c:ser>
        <c:ser>
          <c:idx val="3"/>
          <c:order val="3"/>
          <c:tx>
            <c:v>TH:800</c:v>
          </c:tx>
          <c:cat>
            <c:numRef>
              <c:f>'[left-turn bay!! (2).xlsx]Sheet2'!$G$2:$G$3</c:f>
              <c:numCache>
                <c:formatCode>General</c:formatCode>
                <c:ptCount val="2"/>
                <c:pt idx="0">
                  <c:v>200</c:v>
                </c:pt>
                <c:pt idx="1">
                  <c:v>300</c:v>
                </c:pt>
              </c:numCache>
            </c:numRef>
          </c:cat>
          <c:val>
            <c:numRef>
              <c:f>'[left-turn bay!! (2).xlsx]Sheet2'!$J$8:$J$9</c:f>
              <c:numCache>
                <c:formatCode>0.00%</c:formatCode>
                <c:ptCount val="2"/>
                <c:pt idx="0">
                  <c:v>0.13333333333333333</c:v>
                </c:pt>
                <c:pt idx="1">
                  <c:v>0.35833333333333334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590080"/>
        <c:axId val="32604160"/>
      </c:lineChart>
      <c:catAx>
        <c:axId val="3259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604160"/>
        <c:crosses val="autoZero"/>
        <c:auto val="1"/>
        <c:lblAlgn val="ctr"/>
        <c:lblOffset val="100"/>
        <c:noMultiLvlLbl val="0"/>
      </c:catAx>
      <c:valAx>
        <c:axId val="3260416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2590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23767862350539"/>
          <c:y val="8.3333333333333329E-2"/>
          <c:w val="0.54467582509633106"/>
          <c:h val="0.66392865240389798"/>
        </c:manualLayout>
      </c:layout>
      <c:lineChart>
        <c:grouping val="standard"/>
        <c:varyColors val="0"/>
        <c:ser>
          <c:idx val="0"/>
          <c:order val="0"/>
          <c:tx>
            <c:v>Simulation</c:v>
          </c:tx>
          <c:cat>
            <c:numRef>
              <c:f>Sheet1!$C$3:$C$6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Sheet1!$H$3:$H$6</c:f>
              <c:numCache>
                <c:formatCode>0.00%</c:formatCode>
                <c:ptCount val="4"/>
                <c:pt idx="0">
                  <c:v>0.73333333333333339</c:v>
                </c:pt>
                <c:pt idx="1">
                  <c:v>0.48333333333333334</c:v>
                </c:pt>
                <c:pt idx="2">
                  <c:v>0.23333333333333336</c:v>
                </c:pt>
                <c:pt idx="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Proposed M</c:v>
          </c:tx>
          <c:cat>
            <c:numRef>
              <c:f>Sheet1!$C$3:$C$6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Sheet1!$I$3:$I$6</c:f>
              <c:numCache>
                <c:formatCode>0.00%</c:formatCode>
                <c:ptCount val="4"/>
                <c:pt idx="0">
                  <c:v>0.71199999999999997</c:v>
                </c:pt>
                <c:pt idx="1">
                  <c:v>0.42399999999999999</c:v>
                </c:pt>
                <c:pt idx="2">
                  <c:v>0.191</c:v>
                </c:pt>
                <c:pt idx="3">
                  <c:v>6.5299999999999997E-2</c:v>
                </c:pt>
              </c:numCache>
            </c:numRef>
          </c:val>
          <c:smooth val="0"/>
        </c:ser>
        <c:ser>
          <c:idx val="2"/>
          <c:order val="2"/>
          <c:tx>
            <c:v>Current M</c:v>
          </c:tx>
          <c:cat>
            <c:numRef>
              <c:f>Sheet1!$C$3:$C$6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Sheet1!$J$3:$J$6</c:f>
              <c:numCache>
                <c:formatCode>0.00%</c:formatCode>
                <c:ptCount val="4"/>
                <c:pt idx="0">
                  <c:v>0.65273593699999999</c:v>
                </c:pt>
                <c:pt idx="1">
                  <c:v>0.67691893700000005</c:v>
                </c:pt>
                <c:pt idx="2">
                  <c:v>0.63918053200000002</c:v>
                </c:pt>
                <c:pt idx="3">
                  <c:v>0.493594747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583104"/>
        <c:axId val="187597184"/>
      </c:lineChart>
      <c:catAx>
        <c:axId val="18758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7597184"/>
        <c:crosses val="autoZero"/>
        <c:auto val="1"/>
        <c:lblAlgn val="ctr"/>
        <c:lblOffset val="100"/>
        <c:noMultiLvlLbl val="0"/>
      </c:catAx>
      <c:valAx>
        <c:axId val="1875971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875831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708688757655292"/>
          <c:y val="7.7074416259226036E-2"/>
          <c:w val="0.56433617672790903"/>
          <c:h val="0.71032819246425172"/>
        </c:manualLayout>
      </c:layout>
      <c:lineChart>
        <c:grouping val="standard"/>
        <c:varyColors val="0"/>
        <c:ser>
          <c:idx val="0"/>
          <c:order val="0"/>
          <c:tx>
            <c:v>Simulation</c:v>
          </c:tx>
          <c:cat>
            <c:numRef>
              <c:f>Sheet1!$C$3:$C$6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Sheet1!$K$3:$K$6</c:f>
              <c:numCache>
                <c:formatCode>0.00%</c:formatCode>
                <c:ptCount val="4"/>
                <c:pt idx="0">
                  <c:v>0.35833333333333334</c:v>
                </c:pt>
                <c:pt idx="1">
                  <c:v>6.6666666666666666E-2</c:v>
                </c:pt>
                <c:pt idx="2">
                  <c:v>8.3333333333333332E-3</c:v>
                </c:pt>
                <c:pt idx="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Proposed M</c:v>
          </c:tx>
          <c:cat>
            <c:numRef>
              <c:f>Sheet1!$C$3:$C$6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Sheet1!$L$3:$L$6</c:f>
              <c:numCache>
                <c:formatCode>0.00%</c:formatCode>
                <c:ptCount val="4"/>
                <c:pt idx="0">
                  <c:v>0.42699999999999999</c:v>
                </c:pt>
                <c:pt idx="1">
                  <c:v>5.9700000000000003E-2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v>Current M</c:v>
          </c:tx>
          <c:cat>
            <c:numRef>
              <c:f>Sheet1!$C$3:$C$6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Sheet1!$M$3:$M$6</c:f>
              <c:numCache>
                <c:formatCode>0.00%</c:formatCode>
                <c:ptCount val="4"/>
                <c:pt idx="0">
                  <c:v>0.34665273221029302</c:v>
                </c:pt>
                <c:pt idx="1">
                  <c:v>0.30688406653950701</c:v>
                </c:pt>
                <c:pt idx="2">
                  <c:v>0.24528323289586401</c:v>
                </c:pt>
                <c:pt idx="3">
                  <c:v>0.150865136470692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857152"/>
        <c:axId val="187879424"/>
      </c:lineChart>
      <c:catAx>
        <c:axId val="18785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87879424"/>
        <c:crosses val="autoZero"/>
        <c:auto val="1"/>
        <c:lblAlgn val="ctr"/>
        <c:lblOffset val="100"/>
        <c:noMultiLvlLbl val="0"/>
      </c:catAx>
      <c:valAx>
        <c:axId val="18787942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878571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670532388330311"/>
          <c:y val="5.7825623359580053E-2"/>
          <c:w val="0.54069451129058843"/>
          <c:h val="0.7231553477690289"/>
        </c:manualLayout>
      </c:layout>
      <c:lineChart>
        <c:grouping val="standard"/>
        <c:varyColors val="0"/>
        <c:ser>
          <c:idx val="0"/>
          <c:order val="0"/>
          <c:tx>
            <c:v>Simulation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Sheet1!$H$7:$H$10</c:f>
              <c:numCache>
                <c:formatCode>0.00%</c:formatCode>
                <c:ptCount val="4"/>
                <c:pt idx="0">
                  <c:v>0.55000000000000004</c:v>
                </c:pt>
                <c:pt idx="1">
                  <c:v>0.35833333333333334</c:v>
                </c:pt>
                <c:pt idx="2">
                  <c:v>0.10833333333333334</c:v>
                </c:pt>
                <c:pt idx="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Proposed M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Sheet1!$I$7:$I$10</c:f>
              <c:numCache>
                <c:formatCode>0.00%</c:formatCode>
                <c:ptCount val="4"/>
                <c:pt idx="0">
                  <c:v>0.62849999999999995</c:v>
                </c:pt>
                <c:pt idx="1">
                  <c:v>0.32829999999999998</c:v>
                </c:pt>
                <c:pt idx="2">
                  <c:v>0.12690000000000001</c:v>
                </c:pt>
                <c:pt idx="3">
                  <c:v>3.78E-2</c:v>
                </c:pt>
              </c:numCache>
            </c:numRef>
          </c:val>
          <c:smooth val="0"/>
        </c:ser>
        <c:ser>
          <c:idx val="2"/>
          <c:order val="2"/>
          <c:tx>
            <c:v>Current M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Sheet1!$J$7:$J$10</c:f>
              <c:numCache>
                <c:formatCode>0.00%</c:formatCode>
                <c:ptCount val="4"/>
                <c:pt idx="0">
                  <c:v>0.58281163599999997</c:v>
                </c:pt>
                <c:pt idx="1">
                  <c:v>0.585088151</c:v>
                </c:pt>
                <c:pt idx="2">
                  <c:v>0.51071140400000004</c:v>
                </c:pt>
                <c:pt idx="3">
                  <c:v>0.34135823199999998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446208"/>
        <c:axId val="188596224"/>
      </c:lineChart>
      <c:catAx>
        <c:axId val="18844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8596224"/>
        <c:crosses val="autoZero"/>
        <c:auto val="1"/>
        <c:lblAlgn val="ctr"/>
        <c:lblOffset val="100"/>
        <c:noMultiLvlLbl val="0"/>
      </c:catAx>
      <c:valAx>
        <c:axId val="18859622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884462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568961967989296"/>
          <c:y val="5.7291666666666664E-2"/>
          <c:w val="0.57035561731254181"/>
          <c:h val="0.75417568897637799"/>
        </c:manualLayout>
      </c:layout>
      <c:lineChart>
        <c:grouping val="standard"/>
        <c:varyColors val="0"/>
        <c:ser>
          <c:idx val="0"/>
          <c:order val="0"/>
          <c:tx>
            <c:v>Simulation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Sheet1!$K$7:$K$10</c:f>
              <c:numCache>
                <c:formatCode>0.00%</c:formatCode>
                <c:ptCount val="4"/>
                <c:pt idx="0">
                  <c:v>0.25833333333333336</c:v>
                </c:pt>
                <c:pt idx="1">
                  <c:v>1.6666666666666701E-2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Proposed M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Sheet1!$L$7:$L$10</c:f>
              <c:numCache>
                <c:formatCode>0.00%</c:formatCode>
                <c:ptCount val="4"/>
                <c:pt idx="0">
                  <c:v>0.3201</c:v>
                </c:pt>
                <c:pt idx="1">
                  <c:v>3.2000000000000001E-2</c:v>
                </c:pt>
                <c:pt idx="2">
                  <c:v>2.0000000000000001E-4</c:v>
                </c:pt>
                <c:pt idx="3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v>Current M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Sheet1!$M$7:$M$10</c:f>
              <c:numCache>
                <c:formatCode>0.00%</c:formatCode>
                <c:ptCount val="4"/>
                <c:pt idx="0">
                  <c:v>0.41569175407688802</c:v>
                </c:pt>
                <c:pt idx="1">
                  <c:v>0.383105725712652</c:v>
                </c:pt>
                <c:pt idx="2">
                  <c:v>0.30357876702866499</c:v>
                </c:pt>
                <c:pt idx="3">
                  <c:v>0.177029500986886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788928"/>
        <c:axId val="2000000"/>
      </c:lineChart>
      <c:catAx>
        <c:axId val="27978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2000000"/>
        <c:crosses val="autoZero"/>
        <c:auto val="1"/>
        <c:lblAlgn val="ctr"/>
        <c:lblOffset val="100"/>
        <c:noMultiLvlLbl val="0"/>
      </c:catAx>
      <c:valAx>
        <c:axId val="200000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797889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11264216251854"/>
          <c:y val="5.9139784946236562E-2"/>
          <c:w val="0.58311283995384866"/>
          <c:h val="0.74624587249174501"/>
        </c:manualLayout>
      </c:layout>
      <c:lineChart>
        <c:grouping val="standard"/>
        <c:varyColors val="0"/>
        <c:ser>
          <c:idx val="0"/>
          <c:order val="0"/>
          <c:tx>
            <c:v>Simulation</c:v>
          </c:tx>
          <c:cat>
            <c:numRef>
              <c:f>Sheet1!$C$11:$C$14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Sheet1!$H$11:$H$14</c:f>
              <c:numCache>
                <c:formatCode>0.00%</c:formatCode>
                <c:ptCount val="4"/>
                <c:pt idx="0">
                  <c:v>0.48333333333333334</c:v>
                </c:pt>
                <c:pt idx="1">
                  <c:v>0.30833333333333329</c:v>
                </c:pt>
                <c:pt idx="2">
                  <c:v>7.4999999999999997E-2</c:v>
                </c:pt>
                <c:pt idx="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Proposed M</c:v>
          </c:tx>
          <c:cat>
            <c:numRef>
              <c:f>Sheet1!$C$11:$C$14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Sheet1!$I$11:$I$14</c:f>
              <c:numCache>
                <c:formatCode>0.00%</c:formatCode>
                <c:ptCount val="4"/>
                <c:pt idx="0">
                  <c:v>0.45800000000000002</c:v>
                </c:pt>
                <c:pt idx="1">
                  <c:v>0.18060000000000001</c:v>
                </c:pt>
                <c:pt idx="2">
                  <c:v>5.3600000000000002E-2</c:v>
                </c:pt>
                <c:pt idx="3">
                  <c:v>1.1999999999999999E-3</c:v>
                </c:pt>
              </c:numCache>
            </c:numRef>
          </c:val>
          <c:smooth val="0"/>
        </c:ser>
        <c:ser>
          <c:idx val="2"/>
          <c:order val="2"/>
          <c:tx>
            <c:v>Current M</c:v>
          </c:tx>
          <c:cat>
            <c:numRef>
              <c:f>Sheet1!$C$11:$C$14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Sheet1!$J$11:$J$14</c:f>
              <c:numCache>
                <c:formatCode>0.00%</c:formatCode>
                <c:ptCount val="4"/>
                <c:pt idx="0">
                  <c:v>0.49825090700000002</c:v>
                </c:pt>
                <c:pt idx="1">
                  <c:v>0.47085421999999999</c:v>
                </c:pt>
                <c:pt idx="2">
                  <c:v>0.36237720800000001</c:v>
                </c:pt>
                <c:pt idx="3">
                  <c:v>0.19859560900000001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768"/>
        <c:axId val="2018304"/>
      </c:lineChart>
      <c:catAx>
        <c:axId val="201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2018304"/>
        <c:crosses val="autoZero"/>
        <c:auto val="1"/>
        <c:lblAlgn val="ctr"/>
        <c:lblOffset val="100"/>
        <c:noMultiLvlLbl val="0"/>
      </c:catAx>
      <c:valAx>
        <c:axId val="2018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0167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59106582265452"/>
          <c:y val="5.9690966048598762E-2"/>
          <c:w val="0.58779038649580562"/>
          <c:h val="0.74648293963254597"/>
        </c:manualLayout>
      </c:layout>
      <c:lineChart>
        <c:grouping val="standard"/>
        <c:varyColors val="0"/>
        <c:ser>
          <c:idx val="0"/>
          <c:order val="0"/>
          <c:tx>
            <c:v>Simulation</c:v>
          </c:tx>
          <c:cat>
            <c:numRef>
              <c:f>Sheet1!$C$11:$C$14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Sheet1!$K$11:$K$14</c:f>
              <c:numCache>
                <c:formatCode>0.00%</c:formatCode>
                <c:ptCount val="4"/>
                <c:pt idx="0">
                  <c:v>0.11666666666666665</c:v>
                </c:pt>
                <c:pt idx="1">
                  <c:v>8.3333333333333332E-3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Proposed M</c:v>
          </c:tx>
          <c:cat>
            <c:numRef>
              <c:f>Sheet1!$C$11:$C$14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Sheet1!$L$11:$L$14</c:f>
              <c:numCache>
                <c:formatCode>0.00%</c:formatCode>
                <c:ptCount val="4"/>
                <c:pt idx="0">
                  <c:v>0.21740000000000001</c:v>
                </c:pt>
                <c:pt idx="1">
                  <c:v>1.9E-3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v>Current M</c:v>
          </c:tx>
          <c:cat>
            <c:numRef>
              <c:f>Sheet1!$C$11:$C$14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Sheet1!$M$11:$M$14</c:f>
              <c:numCache>
                <c:formatCode>0.00%</c:formatCode>
                <c:ptCount val="4"/>
                <c:pt idx="0">
                  <c:v>0.49825090729059102</c:v>
                </c:pt>
                <c:pt idx="1">
                  <c:v>0.47085422007143901</c:v>
                </c:pt>
                <c:pt idx="2">
                  <c:v>0.36237720826245701</c:v>
                </c:pt>
                <c:pt idx="3">
                  <c:v>0.19859560922251501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90048"/>
        <c:axId val="7891584"/>
      </c:lineChart>
      <c:catAx>
        <c:axId val="789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891584"/>
        <c:crosses val="autoZero"/>
        <c:auto val="1"/>
        <c:lblAlgn val="ctr"/>
        <c:lblOffset val="100"/>
        <c:noMultiLvlLbl val="0"/>
      </c:catAx>
      <c:valAx>
        <c:axId val="78915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8900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720824130542275"/>
          <c:y val="6.1111111111111109E-2"/>
          <c:w val="0.56301724081094451"/>
          <c:h val="0.73778740157480316"/>
        </c:manualLayout>
      </c:layout>
      <c:lineChart>
        <c:grouping val="standard"/>
        <c:varyColors val="0"/>
        <c:ser>
          <c:idx val="0"/>
          <c:order val="0"/>
          <c:tx>
            <c:v>Simulation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Sheet1!$H$15:$H$18</c:f>
              <c:numCache>
                <c:formatCode>0.00%</c:formatCode>
                <c:ptCount val="4"/>
                <c:pt idx="0">
                  <c:v>0.32500000000000001</c:v>
                </c:pt>
                <c:pt idx="1">
                  <c:v>0.14166666666666666</c:v>
                </c:pt>
                <c:pt idx="2">
                  <c:v>8.3333333333333332E-3</c:v>
                </c:pt>
                <c:pt idx="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Proposed M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Sheet1!$I$15:$I$18</c:f>
              <c:numCache>
                <c:formatCode>0.00%</c:formatCode>
                <c:ptCount val="4"/>
                <c:pt idx="0">
                  <c:v>0.28120000000000001</c:v>
                </c:pt>
                <c:pt idx="1">
                  <c:v>8.4199999999999997E-2</c:v>
                </c:pt>
                <c:pt idx="2">
                  <c:v>1.7999999999999999E-2</c:v>
                </c:pt>
                <c:pt idx="3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v>Current M</c:v>
          </c:tx>
          <c:cat>
            <c:numRef>
              <c:f>Sheet1!$C$7:$C$10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Sheet1!$J$15:$J$18</c:f>
              <c:numCache>
                <c:formatCode>0.00%</c:formatCode>
                <c:ptCount val="4"/>
                <c:pt idx="0">
                  <c:v>0.39803313800000001</c:v>
                </c:pt>
                <c:pt idx="1">
                  <c:v>0.337805982</c:v>
                </c:pt>
                <c:pt idx="2">
                  <c:v>0.21425214100000001</c:v>
                </c:pt>
                <c:pt idx="3">
                  <c:v>8.9763641000000005E-2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63392"/>
        <c:axId val="7964928"/>
      </c:lineChart>
      <c:catAx>
        <c:axId val="796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964928"/>
        <c:crosses val="autoZero"/>
        <c:auto val="1"/>
        <c:lblAlgn val="ctr"/>
        <c:lblOffset val="100"/>
        <c:noMultiLvlLbl val="0"/>
      </c:catAx>
      <c:valAx>
        <c:axId val="796492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9633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0.16132</cdr:y>
    </cdr:from>
    <cdr:to>
      <cdr:x>0.08511</cdr:x>
      <cdr:y>0.66453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93132"/>
          <a:ext cx="3048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Blockage </a:t>
          </a:r>
          <a:r>
            <a:rPr lang="en-US" sz="1100" dirty="0" err="1" smtClean="0"/>
            <a:t>Prob</a:t>
          </a:r>
          <a:endParaRPr lang="en-US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0.25729</cdr:y>
    </cdr:from>
    <cdr:to>
      <cdr:x>0.08333</cdr:x>
      <cdr:y>0.80304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649985"/>
          <a:ext cx="330186" cy="1378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Spillback  </a:t>
          </a:r>
          <a:r>
            <a:rPr lang="en-US" sz="1100" dirty="0" err="1" smtClean="0"/>
            <a:t>Prob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0.42308</cdr:x>
      <cdr:y>0.88666</cdr:y>
    </cdr:from>
    <cdr:to>
      <cdr:x>0.63394</cdr:x>
      <cdr:y>1</cdr:y>
    </cdr:to>
    <cdr:sp macro="" textlink="">
      <cdr:nvSpPr>
        <cdr:cNvPr id="3" name="TextBox 16"/>
        <cdr:cNvSpPr txBox="1"/>
      </cdr:nvSpPr>
      <cdr:spPr>
        <a:xfrm xmlns:a="http://schemas.openxmlformats.org/drawingml/2006/main">
          <a:off x="1676400" y="2239946"/>
          <a:ext cx="835512" cy="2863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Bay length </a:t>
          </a:r>
          <a:endParaRPr lang="en-US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2.63722E-7</cdr:x>
      <cdr:y>0.28374</cdr:y>
    </cdr:from>
    <cdr:to>
      <cdr:x>0.08511</cdr:x>
      <cdr:y>0.80716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" y="713505"/>
          <a:ext cx="322726" cy="1316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Blockage </a:t>
          </a:r>
          <a:r>
            <a:rPr lang="en-US" sz="1100" dirty="0" err="1" smtClean="0"/>
            <a:t>Prob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0.41053</cdr:x>
      <cdr:y>0.89104</cdr:y>
    </cdr:from>
    <cdr:to>
      <cdr:x>0.61818</cdr:x>
      <cdr:y>1</cdr:y>
    </cdr:to>
    <cdr:sp macro="" textlink="">
      <cdr:nvSpPr>
        <cdr:cNvPr id="3" name="TextBox 16"/>
        <cdr:cNvSpPr txBox="1"/>
      </cdr:nvSpPr>
      <cdr:spPr>
        <a:xfrm xmlns:a="http://schemas.openxmlformats.org/drawingml/2006/main">
          <a:off x="1556676" y="2303069"/>
          <a:ext cx="787383" cy="273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Bay length</a:t>
          </a:r>
          <a:endParaRPr lang="en-US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0.27132</cdr:y>
    </cdr:from>
    <cdr:to>
      <cdr:x>0.08335</cdr:x>
      <cdr:y>0.81959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682251"/>
          <a:ext cx="330186" cy="1378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Spillback  </a:t>
          </a:r>
          <a:r>
            <a:rPr lang="en-US" sz="1100" dirty="0" err="1" smtClean="0"/>
            <a:t>Prob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0.43598</cdr:x>
      <cdr:y>0.88614</cdr:y>
    </cdr:from>
    <cdr:to>
      <cdr:x>0.64689</cdr:x>
      <cdr:y>1</cdr:y>
    </cdr:to>
    <cdr:sp macro="" textlink="">
      <cdr:nvSpPr>
        <cdr:cNvPr id="3" name="TextBox 16"/>
        <cdr:cNvSpPr txBox="1"/>
      </cdr:nvSpPr>
      <cdr:spPr>
        <a:xfrm xmlns:a="http://schemas.openxmlformats.org/drawingml/2006/main">
          <a:off x="1727200" y="2290746"/>
          <a:ext cx="835512" cy="2863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Bay length </a:t>
          </a:r>
          <a:endParaRPr lang="en-US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0.0134</cdr:x>
      <cdr:y>0.24078</cdr:y>
    </cdr:from>
    <cdr:to>
      <cdr:x>0.09851</cdr:x>
      <cdr:y>0.77799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89938"/>
          <a:ext cx="322726" cy="1316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Blockage </a:t>
          </a:r>
          <a:r>
            <a:rPr lang="en-US" sz="1100" dirty="0" err="1" smtClean="0"/>
            <a:t>Prob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0.39713</cdr:x>
      <cdr:y>0.88621</cdr:y>
    </cdr:from>
    <cdr:to>
      <cdr:x>0.60478</cdr:x>
      <cdr:y>0.99804</cdr:y>
    </cdr:to>
    <cdr:sp macro="" textlink="">
      <cdr:nvSpPr>
        <cdr:cNvPr id="3" name="TextBox 16"/>
        <cdr:cNvSpPr txBox="1"/>
      </cdr:nvSpPr>
      <cdr:spPr>
        <a:xfrm xmlns:a="http://schemas.openxmlformats.org/drawingml/2006/main">
          <a:off x="1505856" y="2171267"/>
          <a:ext cx="787383" cy="273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Bay length</a:t>
          </a:r>
          <a:endParaRPr lang="en-US" sz="11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0.26656</cdr:y>
    </cdr:from>
    <cdr:to>
      <cdr:x>0.08498</cdr:x>
      <cdr:y>0.83197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5105400" y="649985"/>
          <a:ext cx="330186" cy="1378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Spillback  </a:t>
          </a:r>
          <a:r>
            <a:rPr lang="en-US" sz="1100" dirty="0" err="1" smtClean="0"/>
            <a:t>Prob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0.44633</cdr:x>
      <cdr:y>0.87216</cdr:y>
    </cdr:from>
    <cdr:to>
      <cdr:x>0.66137</cdr:x>
      <cdr:y>0.98958</cdr:y>
    </cdr:to>
    <cdr:sp macro="" textlink="">
      <cdr:nvSpPr>
        <cdr:cNvPr id="3" name="TextBox 16"/>
        <cdr:cNvSpPr txBox="1"/>
      </cdr:nvSpPr>
      <cdr:spPr>
        <a:xfrm xmlns:a="http://schemas.openxmlformats.org/drawingml/2006/main">
          <a:off x="1734186" y="2126678"/>
          <a:ext cx="835512" cy="2863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Bay length </a:t>
          </a:r>
          <a:endParaRPr lang="en-US" sz="11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0.26979</cdr:y>
    </cdr:from>
    <cdr:to>
      <cdr:x>0.08605</cdr:x>
      <cdr:y>0.82698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637305"/>
          <a:ext cx="322726" cy="1316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Blockage </a:t>
          </a:r>
          <a:r>
            <a:rPr lang="en-US" sz="1100" dirty="0" err="1" smtClean="0"/>
            <a:t>Prob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0.41508</cdr:x>
      <cdr:y>0.88401</cdr:y>
    </cdr:from>
    <cdr:to>
      <cdr:x>0.62504</cdr:x>
      <cdr:y>1</cdr:y>
    </cdr:to>
    <cdr:sp macro="" textlink="">
      <cdr:nvSpPr>
        <cdr:cNvPr id="3" name="TextBox 16"/>
        <cdr:cNvSpPr txBox="1"/>
      </cdr:nvSpPr>
      <cdr:spPr>
        <a:xfrm xmlns:a="http://schemas.openxmlformats.org/drawingml/2006/main">
          <a:off x="1556656" y="2222067"/>
          <a:ext cx="787383" cy="273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Bay length</a:t>
          </a:r>
          <a:endParaRPr lang="en-US" sz="11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0.01307</cdr:x>
      <cdr:y>0.29667</cdr:y>
    </cdr:from>
    <cdr:to>
      <cdr:x>0.09804</cdr:x>
      <cdr:y>0.88032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700785"/>
          <a:ext cx="330186" cy="1378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Spillback  </a:t>
          </a:r>
          <a:r>
            <a:rPr lang="en-US" sz="1100" dirty="0" err="1" smtClean="0"/>
            <a:t>Prob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0.45931</cdr:x>
      <cdr:y>0.87879</cdr:y>
    </cdr:from>
    <cdr:to>
      <cdr:x>0.67431</cdr:x>
      <cdr:y>1</cdr:y>
    </cdr:to>
    <cdr:sp macro="" textlink="">
      <cdr:nvSpPr>
        <cdr:cNvPr id="3" name="TextBox 16"/>
        <cdr:cNvSpPr txBox="1"/>
      </cdr:nvSpPr>
      <cdr:spPr>
        <a:xfrm xmlns:a="http://schemas.openxmlformats.org/drawingml/2006/main">
          <a:off x="1784986" y="2177478"/>
          <a:ext cx="835512" cy="2863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Bay length </a:t>
          </a:r>
          <a:endParaRPr lang="en-US" sz="11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0.03125</cdr:x>
      <cdr:y>0.23869</cdr:y>
    </cdr:from>
    <cdr:to>
      <cdr:x>0.11636</cdr:x>
      <cdr:y>0.77064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" y="495633"/>
          <a:ext cx="207532" cy="1104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Blockage </a:t>
          </a:r>
          <a:r>
            <a:rPr lang="en-US" sz="1100" dirty="0" err="1" smtClean="0"/>
            <a:t>Prob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0.4375</cdr:x>
      <cdr:y>0.88278</cdr:y>
    </cdr:from>
    <cdr:to>
      <cdr:x>0.64515</cdr:x>
      <cdr:y>0.99352</cdr:y>
    </cdr:to>
    <cdr:sp macro="" textlink="">
      <cdr:nvSpPr>
        <cdr:cNvPr id="3" name="TextBox 16"/>
        <cdr:cNvSpPr txBox="1"/>
      </cdr:nvSpPr>
      <cdr:spPr>
        <a:xfrm xmlns:a="http://schemas.openxmlformats.org/drawingml/2006/main">
          <a:off x="1066800" y="1833057"/>
          <a:ext cx="506334" cy="2299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Bay length</a:t>
          </a:r>
          <a:endParaRPr lang="en-US" sz="11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0.04545</cdr:x>
      <cdr:y>0.2</cdr:y>
    </cdr:from>
    <cdr:to>
      <cdr:x>0.12798</cdr:x>
      <cdr:y>0.79166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" y="381000"/>
          <a:ext cx="207530" cy="1127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Blockage </a:t>
          </a:r>
          <a:r>
            <a:rPr lang="en-US" sz="1100" dirty="0" err="1" smtClean="0"/>
            <a:t>Prob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0.25758</cdr:x>
      <cdr:y>0.84</cdr:y>
    </cdr:from>
    <cdr:to>
      <cdr:x>0.85248</cdr:x>
      <cdr:y>0.98013</cdr:y>
    </cdr:to>
    <cdr:sp macro="" textlink="">
      <cdr:nvSpPr>
        <cdr:cNvPr id="3" name="TextBox 16"/>
        <cdr:cNvSpPr txBox="1"/>
      </cdr:nvSpPr>
      <cdr:spPr>
        <a:xfrm xmlns:a="http://schemas.openxmlformats.org/drawingml/2006/main">
          <a:off x="647700" y="1600200"/>
          <a:ext cx="1495936" cy="2669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Through traffic volume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0.15152</cdr:x>
      <cdr:y>0.00581</cdr:y>
    </cdr:from>
    <cdr:to>
      <cdr:x>0.87391</cdr:x>
      <cdr:y>0.17067</cdr:y>
    </cdr:to>
    <cdr:sp macro="" textlink="">
      <cdr:nvSpPr>
        <cdr:cNvPr id="4" name="TextBox 16"/>
        <cdr:cNvSpPr txBox="1"/>
      </cdr:nvSpPr>
      <cdr:spPr>
        <a:xfrm xmlns:a="http://schemas.openxmlformats.org/drawingml/2006/main">
          <a:off x="381000" y="10838"/>
          <a:ext cx="181652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/>
            <a:t>Bay Length: 4   LT: 200</a:t>
          </a:r>
          <a:endParaRPr lang="en-US" sz="1400" b="1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0.02774</cdr:x>
      <cdr:y>0.23129</cdr:y>
    </cdr:from>
    <cdr:to>
      <cdr:x>0.10397</cdr:x>
      <cdr:y>0.80149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529" y="457200"/>
          <a:ext cx="207530" cy="1127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Blockage </a:t>
          </a:r>
          <a:r>
            <a:rPr lang="en-US" sz="1100" dirty="0" err="1" smtClean="0"/>
            <a:t>Prob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0.18831</cdr:x>
      <cdr:y>0.86765</cdr:y>
    </cdr:from>
    <cdr:to>
      <cdr:x>0.74779</cdr:x>
      <cdr:y>1</cdr:y>
    </cdr:to>
    <cdr:sp macro="" textlink="">
      <cdr:nvSpPr>
        <cdr:cNvPr id="3" name="TextBox 16"/>
        <cdr:cNvSpPr txBox="1"/>
      </cdr:nvSpPr>
      <cdr:spPr>
        <a:xfrm xmlns:a="http://schemas.openxmlformats.org/drawingml/2006/main">
          <a:off x="512669" y="1715108"/>
          <a:ext cx="152317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Left-turn traffic volume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0.24429</cdr:x>
      <cdr:y>0</cdr:y>
    </cdr:from>
    <cdr:to>
      <cdr:x>0.67953</cdr:x>
      <cdr:y>0.1557</cdr:y>
    </cdr:to>
    <cdr:sp macro="" textlink="">
      <cdr:nvSpPr>
        <cdr:cNvPr id="4" name="TextBox 16"/>
        <cdr:cNvSpPr txBox="1"/>
      </cdr:nvSpPr>
      <cdr:spPr>
        <a:xfrm xmlns:a="http://schemas.openxmlformats.org/drawingml/2006/main">
          <a:off x="665069" y="0"/>
          <a:ext cx="118494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/>
            <a:t>Bay Length: 6</a:t>
          </a:r>
          <a:endParaRPr lang="en-US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0.2102</cdr:y>
    </cdr:from>
    <cdr:to>
      <cdr:x>0.08333</cdr:x>
      <cdr:y>0.71469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81000"/>
          <a:ext cx="3048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Spillback  </a:t>
          </a:r>
          <a:r>
            <a:rPr lang="en-US" sz="1100" dirty="0" err="1" smtClean="0"/>
            <a:t>Prob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0.35417</cdr:x>
      <cdr:y>0.85567</cdr:y>
    </cdr:from>
    <cdr:to>
      <cdr:x>0.56944</cdr:x>
      <cdr:y>1</cdr:y>
    </cdr:to>
    <cdr:sp macro="" textlink="">
      <cdr:nvSpPr>
        <cdr:cNvPr id="3" name="TextBox 16"/>
        <cdr:cNvSpPr txBox="1"/>
      </cdr:nvSpPr>
      <cdr:spPr>
        <a:xfrm xmlns:a="http://schemas.openxmlformats.org/drawingml/2006/main">
          <a:off x="1295400" y="1550924"/>
          <a:ext cx="78739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Bay length</a:t>
          </a:r>
          <a:endParaRPr lang="en-US" sz="1100" dirty="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0.02703</cdr:x>
      <cdr:y>0.2069</cdr:y>
    </cdr:from>
    <cdr:to>
      <cdr:x>0.11036</cdr:x>
      <cdr:y>0.71139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" y="457200"/>
          <a:ext cx="234941" cy="1114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/>
            <a:t>Spillback  </a:t>
          </a:r>
          <a:r>
            <a:rPr lang="en-US" sz="1200" dirty="0" err="1" smtClean="0"/>
            <a:t>Prob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0.35417</cdr:x>
      <cdr:y>0.85567</cdr:y>
    </cdr:from>
    <cdr:to>
      <cdr:x>0.65094</cdr:x>
      <cdr:y>0.98102</cdr:y>
    </cdr:to>
    <cdr:sp macro="" textlink="">
      <cdr:nvSpPr>
        <cdr:cNvPr id="3" name="TextBox 16"/>
        <cdr:cNvSpPr txBox="1"/>
      </cdr:nvSpPr>
      <cdr:spPr>
        <a:xfrm xmlns:a="http://schemas.openxmlformats.org/drawingml/2006/main">
          <a:off x="998547" y="1890859"/>
          <a:ext cx="83670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/>
            <a:t>Bay length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0.2973</cdr:x>
      <cdr:y>0.03448</cdr:y>
    </cdr:from>
    <cdr:to>
      <cdr:x>0.76477</cdr:x>
      <cdr:y>0.17376</cdr:y>
    </cdr:to>
    <cdr:sp macro="" textlink="">
      <cdr:nvSpPr>
        <cdr:cNvPr id="4" name="TextBox 16"/>
        <cdr:cNvSpPr txBox="1"/>
      </cdr:nvSpPr>
      <cdr:spPr>
        <a:xfrm xmlns:a="http://schemas.openxmlformats.org/drawingml/2006/main">
          <a:off x="838200" y="76200"/>
          <a:ext cx="131799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/>
            <a:t>LT: </a:t>
          </a:r>
          <a:r>
            <a:rPr lang="en-US" sz="1400" b="1" dirty="0"/>
            <a:t>3</a:t>
          </a:r>
          <a:r>
            <a:rPr lang="en-US" sz="1400" b="1" dirty="0" smtClean="0"/>
            <a:t>00  TH:800</a:t>
          </a:r>
          <a:endParaRPr lang="en-US" sz="1400" b="1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0.02632</cdr:x>
      <cdr:y>0.2069</cdr:y>
    </cdr:from>
    <cdr:to>
      <cdr:x>0.09799</cdr:x>
      <cdr:y>0.79856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" y="457200"/>
          <a:ext cx="207530" cy="1307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Spillback</a:t>
          </a:r>
          <a:r>
            <a:rPr lang="en-US" sz="1100" dirty="0" smtClean="0"/>
            <a:t> </a:t>
          </a:r>
          <a:r>
            <a:rPr lang="en-US" sz="1100" dirty="0" err="1" smtClean="0"/>
            <a:t>Prob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0.31579</cdr:x>
      <cdr:y>0.85987</cdr:y>
    </cdr:from>
    <cdr:to>
      <cdr:x>0.83241</cdr:x>
      <cdr:y>1</cdr:y>
    </cdr:to>
    <cdr:sp macro="" textlink="">
      <cdr:nvSpPr>
        <cdr:cNvPr id="3" name="TextBox 16"/>
        <cdr:cNvSpPr txBox="1"/>
      </cdr:nvSpPr>
      <cdr:spPr>
        <a:xfrm xmlns:a="http://schemas.openxmlformats.org/drawingml/2006/main">
          <a:off x="914400" y="1900140"/>
          <a:ext cx="1495936" cy="3096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Through traffic volume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0.23684</cdr:x>
      <cdr:y>0.03448</cdr:y>
    </cdr:from>
    <cdr:to>
      <cdr:x>0.86418</cdr:x>
      <cdr:y>0.19934</cdr:y>
    </cdr:to>
    <cdr:sp macro="" textlink="">
      <cdr:nvSpPr>
        <cdr:cNvPr id="4" name="TextBox 16"/>
        <cdr:cNvSpPr txBox="1"/>
      </cdr:nvSpPr>
      <cdr:spPr>
        <a:xfrm xmlns:a="http://schemas.openxmlformats.org/drawingml/2006/main">
          <a:off x="685800" y="76200"/>
          <a:ext cx="1816522" cy="3643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/>
            <a:t>Bay Length: 4   LT: 200</a:t>
          </a:r>
          <a:endParaRPr lang="en-US" sz="1400" b="1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0.04391</cdr:x>
      <cdr:y>0.25428</cdr:y>
    </cdr:from>
    <cdr:to>
      <cdr:x>0.11604</cdr:x>
      <cdr:y>0.82448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6329" y="561910"/>
          <a:ext cx="207530" cy="1260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Spillback</a:t>
          </a:r>
          <a:r>
            <a:rPr lang="en-US" sz="1100" dirty="0" smtClean="0"/>
            <a:t> </a:t>
          </a:r>
          <a:r>
            <a:rPr lang="en-US" sz="1100" dirty="0" err="1" smtClean="0"/>
            <a:t>Prob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0.19585</cdr:x>
      <cdr:y>0.86765</cdr:y>
    </cdr:from>
    <cdr:to>
      <cdr:x>0.72526</cdr:x>
      <cdr:y>1</cdr:y>
    </cdr:to>
    <cdr:sp macro="" textlink="">
      <cdr:nvSpPr>
        <cdr:cNvPr id="3" name="TextBox 16"/>
        <cdr:cNvSpPr txBox="1"/>
      </cdr:nvSpPr>
      <cdr:spPr>
        <a:xfrm xmlns:a="http://schemas.openxmlformats.org/drawingml/2006/main">
          <a:off x="563469" y="1968143"/>
          <a:ext cx="1523174" cy="2924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Left-turn traffic volume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0.28491</cdr:x>
      <cdr:y>0</cdr:y>
    </cdr:from>
    <cdr:to>
      <cdr:x>0.69676</cdr:x>
      <cdr:y>0.13928</cdr:y>
    </cdr:to>
    <cdr:sp macro="" textlink="">
      <cdr:nvSpPr>
        <cdr:cNvPr id="4" name="TextBox 16"/>
        <cdr:cNvSpPr txBox="1"/>
      </cdr:nvSpPr>
      <cdr:spPr>
        <a:xfrm xmlns:a="http://schemas.openxmlformats.org/drawingml/2006/main">
          <a:off x="819710" y="0"/>
          <a:ext cx="118494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/>
            <a:t>Bay Length: 4</a:t>
          </a:r>
          <a:endParaRPr lang="en-US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0.35694</cdr:x>
      <cdr:y>0.89271</cdr:y>
    </cdr:from>
    <cdr:to>
      <cdr:x>0.56459</cdr:x>
      <cdr:y>1</cdr:y>
    </cdr:to>
    <cdr:sp macro="" textlink="">
      <cdr:nvSpPr>
        <cdr:cNvPr id="2" name="TextBox 16"/>
        <cdr:cNvSpPr txBox="1"/>
      </cdr:nvSpPr>
      <cdr:spPr>
        <a:xfrm xmlns:a="http://schemas.openxmlformats.org/drawingml/2006/main">
          <a:off x="1353475" y="2176790"/>
          <a:ext cx="78739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Bay length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0.1875</cdr:y>
    </cdr:from>
    <cdr:to>
      <cdr:x>0.08511</cdr:x>
      <cdr:y>0.69782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-1084925" y="457200"/>
          <a:ext cx="322713" cy="1244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Blockage </a:t>
          </a:r>
          <a:r>
            <a:rPr lang="en-US" sz="1100" dirty="0" err="1" smtClean="0"/>
            <a:t>Prob</a:t>
          </a:r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0.01307</cdr:x>
      <cdr:y>0.23381</cdr:y>
    </cdr:from>
    <cdr:to>
      <cdr:x>0.09641</cdr:x>
      <cdr:y>0.74494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70113"/>
          <a:ext cx="323850" cy="1246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Spillback  </a:t>
          </a:r>
          <a:r>
            <a:rPr lang="en-US" sz="1100" dirty="0" err="1" smtClean="0"/>
            <a:t>Prob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0.37255</cdr:x>
      <cdr:y>0.89271</cdr:y>
    </cdr:from>
    <cdr:to>
      <cdr:x>0.58341</cdr:x>
      <cdr:y>1</cdr:y>
    </cdr:to>
    <cdr:sp macro="" textlink="">
      <cdr:nvSpPr>
        <cdr:cNvPr id="3" name="TextBox 16"/>
        <cdr:cNvSpPr txBox="1"/>
      </cdr:nvSpPr>
      <cdr:spPr>
        <a:xfrm xmlns:a="http://schemas.openxmlformats.org/drawingml/2006/main">
          <a:off x="1447800" y="2176790"/>
          <a:ext cx="81945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Bay length</a:t>
          </a:r>
          <a:r>
            <a:rPr lang="en-US" sz="1100" b="1" dirty="0" smtClean="0"/>
            <a:t> </a:t>
          </a:r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0.19058</cdr:y>
    </cdr:from>
    <cdr:to>
      <cdr:x>0.08511</cdr:x>
      <cdr:y>0.72253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50185"/>
          <a:ext cx="322726" cy="1256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Blockage </a:t>
          </a:r>
          <a:r>
            <a:rPr lang="en-US" sz="1100" dirty="0" err="1" smtClean="0"/>
            <a:t>Prob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0.37034</cdr:x>
      <cdr:y>0.88926</cdr:y>
    </cdr:from>
    <cdr:to>
      <cdr:x>0.57799</cdr:x>
      <cdr:y>1</cdr:y>
    </cdr:to>
    <cdr:sp macro="" textlink="">
      <cdr:nvSpPr>
        <cdr:cNvPr id="3" name="TextBox 16"/>
        <cdr:cNvSpPr txBox="1"/>
      </cdr:nvSpPr>
      <cdr:spPr>
        <a:xfrm xmlns:a="http://schemas.openxmlformats.org/drawingml/2006/main">
          <a:off x="1404272" y="2243102"/>
          <a:ext cx="787383" cy="2615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Bay length</a:t>
          </a:r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0.26808</cdr:y>
    </cdr:from>
    <cdr:to>
      <cdr:x>0.08333</cdr:x>
      <cdr:y>0.80138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633253"/>
          <a:ext cx="323837" cy="1259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Spillback  </a:t>
          </a:r>
          <a:r>
            <a:rPr lang="en-US" sz="1100" dirty="0" err="1" smtClean="0"/>
            <a:t>Prob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0.41176</cdr:x>
      <cdr:y>0.87097</cdr:y>
    </cdr:from>
    <cdr:to>
      <cdr:x>0.62263</cdr:x>
      <cdr:y>0.98172</cdr:y>
    </cdr:to>
    <cdr:sp macro="" textlink="">
      <cdr:nvSpPr>
        <cdr:cNvPr id="3" name="TextBox 16"/>
        <cdr:cNvSpPr txBox="1"/>
      </cdr:nvSpPr>
      <cdr:spPr>
        <a:xfrm xmlns:a="http://schemas.openxmlformats.org/drawingml/2006/main">
          <a:off x="1600200" y="2057400"/>
          <a:ext cx="81945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Bay length </a:t>
          </a:r>
          <a:endParaRPr lang="en-US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0.22516</cdr:y>
    </cdr:from>
    <cdr:to>
      <cdr:x>0.08511</cdr:x>
      <cdr:y>0.77484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14717"/>
          <a:ext cx="322726" cy="1256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Blockage </a:t>
          </a:r>
          <a:r>
            <a:rPr lang="en-US" sz="1100" dirty="0" err="1" smtClean="0"/>
            <a:t>Prob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0.38373</cdr:x>
      <cdr:y>0.88557</cdr:y>
    </cdr:from>
    <cdr:to>
      <cdr:x>0.59138</cdr:x>
      <cdr:y>1</cdr:y>
    </cdr:to>
    <cdr:sp macro="" textlink="">
      <cdr:nvSpPr>
        <cdr:cNvPr id="3" name="TextBox 16"/>
        <cdr:cNvSpPr txBox="1"/>
      </cdr:nvSpPr>
      <cdr:spPr>
        <a:xfrm xmlns:a="http://schemas.openxmlformats.org/drawingml/2006/main">
          <a:off x="1455072" y="2151404"/>
          <a:ext cx="787383" cy="2615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Bay length</a:t>
          </a:r>
          <a:endParaRPr lang="en-US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0.01307</cdr:x>
      <cdr:y>0.3155</cdr:y>
    </cdr:from>
    <cdr:to>
      <cdr:x>0.0964</cdr:x>
      <cdr:y>0.89915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724908"/>
          <a:ext cx="323837" cy="1341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Spillback  </a:t>
          </a:r>
          <a:r>
            <a:rPr lang="en-US" sz="1100" dirty="0" err="1" smtClean="0"/>
            <a:t>Prob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0.42484</cdr:x>
      <cdr:y>0.87879</cdr:y>
    </cdr:from>
    <cdr:to>
      <cdr:x>0.6357</cdr:x>
      <cdr:y>1</cdr:y>
    </cdr:to>
    <cdr:sp macro="" textlink="">
      <cdr:nvSpPr>
        <cdr:cNvPr id="3" name="TextBox 16"/>
        <cdr:cNvSpPr txBox="1"/>
      </cdr:nvSpPr>
      <cdr:spPr>
        <a:xfrm xmlns:a="http://schemas.openxmlformats.org/drawingml/2006/main">
          <a:off x="1651000" y="2240935"/>
          <a:ext cx="819455" cy="2784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Bay length </a:t>
          </a:r>
          <a:endParaRPr lang="en-US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0.0134</cdr:x>
      <cdr:y>0.23352</cdr:y>
    </cdr:from>
    <cdr:to>
      <cdr:x>0.09851</cdr:x>
      <cdr:y>0.75452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89938"/>
          <a:ext cx="322726" cy="1316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Blockage </a:t>
          </a:r>
          <a:r>
            <a:rPr lang="en-US" sz="1100" dirty="0" err="1" smtClean="0"/>
            <a:t>Prob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0.39713</cdr:x>
      <cdr:y>0.89154</cdr:y>
    </cdr:from>
    <cdr:to>
      <cdr:x>0.60478</cdr:x>
      <cdr:y>1</cdr:y>
    </cdr:to>
    <cdr:sp macro="" textlink="">
      <cdr:nvSpPr>
        <cdr:cNvPr id="3" name="TextBox 16"/>
        <cdr:cNvSpPr txBox="1"/>
      </cdr:nvSpPr>
      <cdr:spPr>
        <a:xfrm xmlns:a="http://schemas.openxmlformats.org/drawingml/2006/main">
          <a:off x="1505876" y="2252269"/>
          <a:ext cx="787383" cy="273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Bay length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F7893-8B97-434F-BA0B-B113E99E6F9A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30A5E-3281-4CD5-9123-4E8E8BD6D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30A5E-3281-4CD5-9123-4E8E8BD6DC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30A5E-3281-4CD5-9123-4E8E8BD6DC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77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30A5E-3281-4CD5-9123-4E8E8BD6DC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77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30A5E-3281-4CD5-9123-4E8E8BD6DC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77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30A5E-3281-4CD5-9123-4E8E8BD6DC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77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30A5E-3281-4CD5-9123-4E8E8BD6DC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77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30A5E-3281-4CD5-9123-4E8E8BD6DC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7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66CB-0B29-4B52-A03F-2BB10283B22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78B70-88A0-49F0-AB7E-A64C53B5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66CB-0B29-4B52-A03F-2BB10283B22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78B70-88A0-49F0-AB7E-A64C53B5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4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66CB-0B29-4B52-A03F-2BB10283B22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78B70-88A0-49F0-AB7E-A64C53B5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6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66CB-0B29-4B52-A03F-2BB10283B22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78B70-88A0-49F0-AB7E-A64C53B5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5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66CB-0B29-4B52-A03F-2BB10283B22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78B70-88A0-49F0-AB7E-A64C53B5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8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66CB-0B29-4B52-A03F-2BB10283B22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78B70-88A0-49F0-AB7E-A64C53B5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66CB-0B29-4B52-A03F-2BB10283B22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78B70-88A0-49F0-AB7E-A64C53B5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1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66CB-0B29-4B52-A03F-2BB10283B22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78B70-88A0-49F0-AB7E-A64C53B5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1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66CB-0B29-4B52-A03F-2BB10283B22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78B70-88A0-49F0-AB7E-A64C53B5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3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66CB-0B29-4B52-A03F-2BB10283B22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78B70-88A0-49F0-AB7E-A64C53B5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2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66CB-0B29-4B52-A03F-2BB10283B22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78B70-88A0-49F0-AB7E-A64C53B5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4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066CB-0B29-4B52-A03F-2BB10283B22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78B70-88A0-49F0-AB7E-A64C53B5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4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slide" Target="slide11.xml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slide" Target="slide1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slide" Target="slide1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3.xml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7.xml"/><Relationship Id="rId9" Type="http://schemas.openxmlformats.org/officeDocument/2006/relationships/slide" Target="slide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Effect of short left-turn bay on intersection capacity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Yukai</a:t>
            </a:r>
            <a:r>
              <a:rPr lang="en-US" dirty="0" smtClean="0"/>
              <a:t> Huang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Determent the length of left-turn bay</a:t>
            </a:r>
          </a:p>
          <a:p>
            <a:pPr lvl="1"/>
            <a:r>
              <a:rPr lang="it-IT" sz="2000" dirty="0"/>
              <a:t>Yi Qi, Lei Yu, Mehdi Azimi, and Lei </a:t>
            </a:r>
            <a:r>
              <a:rPr lang="it-IT" sz="2000" dirty="0" smtClean="0"/>
              <a:t>Guo. </a:t>
            </a:r>
            <a:r>
              <a:rPr lang="en-US" sz="2000" b="1" dirty="0" smtClean="0"/>
              <a:t>Determination of storage lengths of left turn lanes at signalized intersections</a:t>
            </a:r>
            <a:r>
              <a:rPr lang="en-US" sz="2000" dirty="0" smtClean="0"/>
              <a:t>. TRB, 2007.</a:t>
            </a:r>
          </a:p>
          <a:p>
            <a:pPr lvl="2"/>
            <a:r>
              <a:rPr lang="en-US" sz="1600" dirty="0" smtClean="0"/>
              <a:t>Estimate the queue length under 95% confident interval based on arrival pattern, and make the length of left-turn bay larger than it to avoid blockage situation.</a:t>
            </a:r>
          </a:p>
          <a:p>
            <a:pPr lvl="2"/>
            <a:endParaRPr lang="en-US" sz="1600" dirty="0" smtClean="0"/>
          </a:p>
          <a:p>
            <a:pPr lvl="1"/>
            <a:r>
              <a:rPr lang="en-US" sz="2000" dirty="0" smtClean="0"/>
              <a:t>Shinya Kikuchi, </a:t>
            </a:r>
            <a:r>
              <a:rPr lang="en-US" sz="2000" dirty="0" err="1" smtClean="0"/>
              <a:t>Nopadon</a:t>
            </a:r>
            <a:r>
              <a:rPr lang="en-US" sz="2000" dirty="0" smtClean="0"/>
              <a:t> </a:t>
            </a:r>
            <a:r>
              <a:rPr lang="en-US" sz="2000" dirty="0" err="1" smtClean="0"/>
              <a:t>Kronprasert</a:t>
            </a:r>
            <a:r>
              <a:rPr lang="en-US" sz="2000" dirty="0" smtClean="0"/>
              <a:t>, and Masanobu </a:t>
            </a:r>
            <a:r>
              <a:rPr lang="en-US" sz="2000" dirty="0" err="1" smtClean="0"/>
              <a:t>Kii</a:t>
            </a:r>
            <a:r>
              <a:rPr lang="en-US" sz="2000" dirty="0" smtClean="0"/>
              <a:t>. </a:t>
            </a:r>
            <a:r>
              <a:rPr lang="en-US" sz="2000" b="1" dirty="0" smtClean="0"/>
              <a:t>Lengths of Turn Lanes on Intersection Approaches. </a:t>
            </a:r>
            <a:r>
              <a:rPr lang="en-US" sz="2000" dirty="0" smtClean="0"/>
              <a:t>TRB, 2007.</a:t>
            </a:r>
          </a:p>
          <a:p>
            <a:pPr lvl="2"/>
            <a:r>
              <a:rPr lang="en-US" sz="1400" dirty="0" smtClean="0"/>
              <a:t>Define some acceptable </a:t>
            </a:r>
            <a:r>
              <a:rPr lang="en-US" sz="1400" dirty="0"/>
              <a:t>conditions (threshold probability</a:t>
            </a:r>
            <a:r>
              <a:rPr lang="en-US" sz="1400" dirty="0" smtClean="0"/>
              <a:t>) and calculate the suitable bay length that satisfies the thresholds.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8398497" y="6485878"/>
            <a:ext cx="6858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864" y="4961549"/>
            <a:ext cx="3860583" cy="12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85037"/>
            <a:ext cx="38862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5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HCM 2010</a:t>
            </a:r>
          </a:p>
          <a:p>
            <a:pPr lvl="1"/>
            <a:r>
              <a:rPr lang="en-US" sz="2400" dirty="0" smtClean="0"/>
              <a:t>Capacity of </a:t>
            </a:r>
            <a:r>
              <a:rPr lang="en-US" sz="2400" dirty="0" err="1" smtClean="0"/>
              <a:t>unsignalized</a:t>
            </a:r>
            <a:r>
              <a:rPr lang="en-US" sz="2400" dirty="0" smtClean="0"/>
              <a:t> intersections with left-turn bays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1"/>
            <a:ext cx="530689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45" y="5927496"/>
            <a:ext cx="2590755" cy="16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562601"/>
            <a:ext cx="4533827" cy="31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HCM 2010</a:t>
            </a:r>
          </a:p>
          <a:p>
            <a:pPr lvl="1"/>
            <a:r>
              <a:rPr lang="en-US" sz="2400" dirty="0" smtClean="0"/>
              <a:t>Capacity of signalized intersections with left-turn bays</a:t>
            </a:r>
          </a:p>
          <a:p>
            <a:pPr lvl="2"/>
            <a:r>
              <a:rPr lang="en-US" sz="2000" dirty="0" smtClean="0"/>
              <a:t>No recommended model, only some simulation results under some assumed scenarios.</a:t>
            </a:r>
          </a:p>
          <a:p>
            <a:pPr lvl="2"/>
            <a:r>
              <a:rPr lang="en-US" sz="2000" dirty="0"/>
              <a:t>For case‐specific applications, parameters that could influence the </a:t>
            </a:r>
            <a:r>
              <a:rPr lang="en-US" sz="2000" dirty="0" smtClean="0"/>
              <a:t>evaluation of </a:t>
            </a:r>
            <a:r>
              <a:rPr lang="en-US" sz="2000" dirty="0"/>
              <a:t>bay overflow include the following</a:t>
            </a:r>
            <a:r>
              <a:rPr lang="en-US" sz="2000" dirty="0" smtClean="0"/>
              <a:t>:</a:t>
            </a:r>
          </a:p>
          <a:p>
            <a:pPr lvl="3"/>
            <a:r>
              <a:rPr lang="en-US" sz="1600" dirty="0"/>
              <a:t>Number of lanes for each movement,</a:t>
            </a:r>
          </a:p>
          <a:p>
            <a:pPr lvl="3"/>
            <a:r>
              <a:rPr lang="en-US" sz="1600" dirty="0" smtClean="0"/>
              <a:t>Demand </a:t>
            </a:r>
            <a:r>
              <a:rPr lang="en-US" sz="1600" dirty="0"/>
              <a:t>volumes for each movement,</a:t>
            </a:r>
          </a:p>
          <a:p>
            <a:pPr lvl="3"/>
            <a:r>
              <a:rPr lang="en-US" sz="1600" dirty="0" smtClean="0"/>
              <a:t>Impedance </a:t>
            </a:r>
            <a:r>
              <a:rPr lang="en-US" sz="1600" dirty="0"/>
              <a:t>of left‐turning vehicles by oncoming traffic during </a:t>
            </a:r>
            <a:r>
              <a:rPr lang="en-US" sz="1600" dirty="0" smtClean="0"/>
              <a:t>permitted periods</a:t>
            </a:r>
            <a:r>
              <a:rPr lang="en-US" sz="1600" dirty="0"/>
              <a:t>,</a:t>
            </a:r>
          </a:p>
          <a:p>
            <a:pPr lvl="3"/>
            <a:r>
              <a:rPr lang="en-US" sz="1600" dirty="0" smtClean="0"/>
              <a:t>Signal </a:t>
            </a:r>
            <a:r>
              <a:rPr lang="en-US" sz="1600" dirty="0"/>
              <a:t>timing plan (cycle length and phase times),</a:t>
            </a:r>
          </a:p>
          <a:p>
            <a:pPr lvl="3"/>
            <a:r>
              <a:rPr lang="en-US" sz="1600" dirty="0" smtClean="0"/>
              <a:t>Factors </a:t>
            </a:r>
            <a:r>
              <a:rPr lang="en-US" sz="1600" dirty="0"/>
              <a:t>that affect the number of left‐turn sneakers for </a:t>
            </a:r>
            <a:r>
              <a:rPr lang="en-US" sz="1600" dirty="0" smtClean="0"/>
              <a:t>left‐turn movements </a:t>
            </a:r>
            <a:r>
              <a:rPr lang="en-US" sz="1600" dirty="0"/>
              <a:t>that have permitted operation, and</a:t>
            </a:r>
          </a:p>
          <a:p>
            <a:pPr lvl="3"/>
            <a:r>
              <a:rPr lang="en-US" sz="1600" dirty="0" smtClean="0"/>
              <a:t>Other </a:t>
            </a:r>
            <a:r>
              <a:rPr lang="en-US" sz="1600" dirty="0"/>
              <a:t>factors that influence the saturation flow rates.</a:t>
            </a: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8398497" y="6485878"/>
            <a:ext cx="6858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Numerical </a:t>
            </a:r>
            <a:r>
              <a:rPr lang="en-US" dirty="0"/>
              <a:t>Example</a:t>
            </a:r>
            <a:br>
              <a:rPr lang="en-US" dirty="0"/>
            </a:br>
            <a:r>
              <a:rPr lang="en-US" dirty="0"/>
              <a:t>(Method from Zhang and Tong 2008)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Input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-Left-turn traffic arrival rate:  </a:t>
            </a:r>
            <a:r>
              <a:rPr lang="en-US" dirty="0" err="1"/>
              <a:t>λ</a:t>
            </a:r>
            <a:r>
              <a:rPr lang="en-US" baseline="-25000" dirty="0" err="1"/>
              <a:t>LT</a:t>
            </a:r>
            <a:r>
              <a:rPr lang="en-US" dirty="0"/>
              <a:t>=400veh/h;</a:t>
            </a:r>
          </a:p>
          <a:p>
            <a:pPr lvl="1"/>
            <a:r>
              <a:rPr lang="en-US" dirty="0"/>
              <a:t>-Through traffic arrival rate: </a:t>
            </a:r>
            <a:r>
              <a:rPr lang="en-US" dirty="0" err="1"/>
              <a:t>λ</a:t>
            </a:r>
            <a:r>
              <a:rPr lang="en-US" baseline="-25000" dirty="0" err="1"/>
              <a:t>TH</a:t>
            </a:r>
            <a:r>
              <a:rPr lang="en-US" dirty="0"/>
              <a:t>=800veh/h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Number of through lanes: </a:t>
            </a:r>
            <a:r>
              <a:rPr lang="en-US" dirty="0" err="1"/>
              <a:t>nl</a:t>
            </a:r>
            <a:r>
              <a:rPr lang="en-US" dirty="0"/>
              <a:t>=2;</a:t>
            </a:r>
          </a:p>
          <a:p>
            <a:pPr lvl="1"/>
            <a:r>
              <a:rPr lang="en-US" dirty="0"/>
              <a:t>-Length of left-turn bay: N=6veh;</a:t>
            </a:r>
          </a:p>
          <a:p>
            <a:pPr lvl="1"/>
            <a:r>
              <a:rPr lang="en-US" dirty="0"/>
              <a:t>-Cycle length: C=90s;</a:t>
            </a:r>
          </a:p>
          <a:p>
            <a:pPr lvl="1"/>
            <a:r>
              <a:rPr lang="en-US" dirty="0"/>
              <a:t>-Through traffic green time: </a:t>
            </a:r>
            <a:r>
              <a:rPr lang="en-US" dirty="0" err="1"/>
              <a:t>g</a:t>
            </a:r>
            <a:r>
              <a:rPr lang="en-US" baseline="-25000" dirty="0" err="1"/>
              <a:t>TH</a:t>
            </a:r>
            <a:r>
              <a:rPr lang="en-US" dirty="0"/>
              <a:t>=27s;</a:t>
            </a:r>
          </a:p>
          <a:p>
            <a:pPr lvl="1"/>
            <a:r>
              <a:rPr lang="en-US" dirty="0"/>
              <a:t>-Left-turn traffic green time: </a:t>
            </a:r>
            <a:r>
              <a:rPr lang="en-US" dirty="0" err="1"/>
              <a:t>g</a:t>
            </a:r>
            <a:r>
              <a:rPr lang="en-US" baseline="-25000" dirty="0" err="1"/>
              <a:t>LT</a:t>
            </a:r>
            <a:r>
              <a:rPr lang="en-US" dirty="0"/>
              <a:t>=27s;</a:t>
            </a:r>
          </a:p>
          <a:p>
            <a:pPr lvl="1"/>
            <a:r>
              <a:rPr lang="en-US" dirty="0"/>
              <a:t>-Saturation flow rate: s=2000veh/h;</a:t>
            </a:r>
          </a:p>
          <a:p>
            <a:pPr lvl="1"/>
            <a:r>
              <a:rPr lang="en-US" dirty="0"/>
              <a:t>-Phase sequence: left-turn leading.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8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Numerical Example </a:t>
            </a:r>
            <a:br>
              <a:rPr lang="en-US" dirty="0" smtClean="0"/>
            </a:br>
            <a:r>
              <a:rPr lang="en-US" dirty="0" smtClean="0"/>
              <a:t>(Method from Zhang and Tong 2008)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1"/>
                <a:ext cx="9144000" cy="3200400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 smtClean="0"/>
                  <a:t>Step 1: </a:t>
                </a:r>
                <a:r>
                  <a:rPr lang="en-US" sz="2000" dirty="0" smtClean="0"/>
                  <a:t>Calculate the blockage probability:</a:t>
                </a:r>
              </a:p>
              <a:p>
                <a:pPr lvl="1"/>
                <a:r>
                  <a:rPr lang="en-US" sz="1600" dirty="0" smtClean="0"/>
                  <a:t>When number of arriving vehicle per cycle is less than 2N:</a:t>
                </a:r>
              </a:p>
              <a:p>
                <a:pPr marL="400050" lvl="1" indent="0" algn="ctr">
                  <a:buNone/>
                </a:pP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𝑃</m:t>
                    </m:r>
                    <m:r>
                      <a:rPr lang="en-US" sz="1800" b="0" i="1" baseline="-25000" dirty="0" smtClean="0">
                        <a:latin typeface="Cambria Math"/>
                      </a:rPr>
                      <m:t>𝐵𝑙𝑜𝑐𝑘𝑎𝑔𝑒</m:t>
                    </m:r>
                    <m:r>
                      <a:rPr lang="en-US" sz="1800" b="0" i="1" dirty="0" smtClean="0">
                        <a:latin typeface="Cambria Math"/>
                      </a:rPr>
                      <m:t>(</m:t>
                    </m:r>
                    <m:r>
                      <a:rPr lang="en-US" sz="1800" b="0" i="1" dirty="0" smtClean="0">
                        <a:latin typeface="Cambria Math"/>
                      </a:rPr>
                      <m:t>𝑉</m:t>
                    </m:r>
                    <m:r>
                      <a:rPr lang="en-US" sz="1800" b="0" i="1" dirty="0" smtClean="0">
                        <a:latin typeface="Cambria Math"/>
                      </a:rPr>
                      <m:t>&lt;2</m:t>
                    </m:r>
                    <m:r>
                      <a:rPr lang="en-US" sz="1800" b="0" i="1" dirty="0" smtClean="0">
                        <a:latin typeface="Cambria Math"/>
                      </a:rPr>
                      <m:t>𝑁</m:t>
                    </m:r>
                    <m:r>
                      <a:rPr lang="en-US" sz="1800" b="0" i="1" dirty="0" smtClean="0">
                        <a:latin typeface="Cambria Math"/>
                      </a:rPr>
                      <m:t>)= </m:t>
                    </m:r>
                    <m:nary>
                      <m:naryPr>
                        <m:chr m:val="∑"/>
                        <m:ctrlPr>
                          <a:rPr lang="en-US" sz="110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100" b="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𝑁</m:t>
                        </m:r>
                      </m:sub>
                      <m:sup>
                        <m:r>
                          <a:rPr lang="en-US" sz="1100" b="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=2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𝑁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1100" i="1" dirty="0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100" b="0" i="1" dirty="0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sz="1100" b="0" i="1" baseline="-25000" dirty="0" smtClean="0">
                                <a:latin typeface="Cambria Math"/>
                              </a:rPr>
                              <m:t>𝐿𝑇</m:t>
                            </m:r>
                            <m:r>
                              <a:rPr lang="en-US" sz="1100" b="0" i="1" dirty="0" smtClean="0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en-US" sz="1100" b="0" i="1" dirty="0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sz="1100" b="0" i="1" baseline="-25000" dirty="0" smtClean="0">
                                <a:latin typeface="Cambria Math"/>
                              </a:rPr>
                              <m:t>𝐿𝑇</m:t>
                            </m:r>
                            <m:r>
                              <a:rPr lang="en-US" sz="1100" b="0" i="1" dirty="0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1100" b="0" i="1" dirty="0" smtClean="0">
                                <a:latin typeface="Cambria Math"/>
                              </a:rPr>
                              <m:t>𝑉</m:t>
                            </m:r>
                            <m:r>
                              <a:rPr lang="en-US" sz="1100" b="0" i="1" dirty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1100" b="0" i="1" dirty="0" smtClean="0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r>
                              <a:rPr lang="en-US" sz="1100" b="0" i="1" dirty="0" smtClean="0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1100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1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100" b="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100" b="0" i="1" dirty="0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</m:d>
                            <m:r>
                              <a:rPr lang="en-US" sz="1100" b="0" i="1" dirty="0" smtClean="0">
                                <a:latin typeface="Cambria Math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en-US" sz="1100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100" b="0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100" b="0" i="1" dirty="0" smtClean="0">
                                        <a:latin typeface="Cambria Math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sz="1100" b="0" i="1" dirty="0" smtClean="0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sz="1100" b="0" i="1" baseline="-25000" dirty="0" smtClean="0">
                                        <a:latin typeface="Cambria Math"/>
                                      </a:rPr>
                                      <m:t>𝐿𝑇</m:t>
                                    </m:r>
                                  </m:den>
                                </m:f>
                              </m:e>
                            </m:d>
                          </m:e>
                        </m:nary>
                      </m:e>
                    </m:nary>
                    <m:sSup>
                      <m:sSupPr>
                        <m:ctrlPr>
                          <a:rPr lang="en-US" sz="11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1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1100" b="0" i="1" baseline="-25000" dirty="0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1100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𝑣𝐿𝑇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n-US" sz="11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100" b="0" i="1" dirty="0" smtClean="0">
                            <a:latin typeface="Cambria Math"/>
                          </a:rPr>
                          <m:t>(1−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𝑝𝑡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1100" b="0" i="1" dirty="0" smtClean="0">
                            <a:latin typeface="Cambria Math"/>
                          </a:rPr>
                          <m:t>𝑣</m:t>
                        </m:r>
                        <m:r>
                          <a:rPr lang="en-US" sz="1100" b="0" i="1" baseline="-25000" dirty="0" smtClean="0">
                            <a:latin typeface="Cambria Math"/>
                          </a:rPr>
                          <m:t>𝐿𝑇</m:t>
                        </m:r>
                      </m:sup>
                    </m:sSup>
                  </m:oMath>
                </a14:m>
                <a:endParaRPr lang="en-US" sz="1500" dirty="0"/>
              </a:p>
              <a:p>
                <a:pPr marL="1257300" lvl="3" indent="0">
                  <a:buNone/>
                </a:pPr>
                <a:r>
                  <a:rPr lang="en-US" sz="1600" dirty="0" smtClean="0"/>
                  <a:t>Where,  </a:t>
                </a:r>
              </a:p>
              <a:p>
                <a:pPr marL="1257300" lvl="3" indent="0">
                  <a:buNone/>
                </a:pPr>
                <a:r>
                  <a:rPr lang="en-US" sz="1600" dirty="0" smtClean="0"/>
                  <a:t>V          is the total arriving vehicle number;</a:t>
                </a:r>
              </a:p>
              <a:p>
                <a:pPr marL="1257300" lvl="3" indent="0">
                  <a:buNone/>
                </a:pPr>
                <a:r>
                  <a:rPr lang="en-US" sz="1600" dirty="0" err="1" smtClean="0"/>
                  <a:t>v</a:t>
                </a:r>
                <a:r>
                  <a:rPr lang="en-US" sz="1600" baseline="-25000" dirty="0" err="1" smtClean="0"/>
                  <a:t>LT</a:t>
                </a:r>
                <a:r>
                  <a:rPr lang="en-US" sz="1600" dirty="0" smtClean="0"/>
                  <a:t>        is the number of left-turn vehicles that can enter the left-turn bay before blockage;</a:t>
                </a:r>
              </a:p>
              <a:p>
                <a:pPr marL="1257300" lvl="3" indent="0">
                  <a:buNone/>
                </a:pPr>
                <a:r>
                  <a:rPr lang="en-US" sz="1600" dirty="0" smtClean="0"/>
                  <a:t>P(x=V) is the probability that arriving vehicle number equals to V under Poisson distribution </a:t>
                </a:r>
              </a:p>
              <a:p>
                <a:pPr marL="1257300" lvl="3" indent="0">
                  <a:buNone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       with λ=</a:t>
                </a:r>
                <a:r>
                  <a:rPr lang="en-US" sz="1600" dirty="0" err="1" smtClean="0"/>
                  <a:t>λ</a:t>
                </a:r>
                <a:r>
                  <a:rPr lang="en-US" sz="1600" baseline="-25000" dirty="0" err="1" smtClean="0"/>
                  <a:t>LT</a:t>
                </a:r>
                <a:r>
                  <a:rPr lang="en-US" sz="1600" dirty="0" err="1" smtClean="0"/>
                  <a:t>+</a:t>
                </a:r>
                <a:r>
                  <a:rPr lang="en-US" sz="1600" dirty="0" err="1"/>
                  <a:t>λ</a:t>
                </a:r>
                <a:r>
                  <a:rPr lang="en-US" sz="1600" baseline="-25000" dirty="0" err="1"/>
                  <a:t>TH</a:t>
                </a:r>
                <a:r>
                  <a:rPr lang="en-US" sz="1600" dirty="0" smtClean="0"/>
                  <a:t> , which can be calculated as: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sz="160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1600" i="1" dirty="0" smtClean="0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sz="160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1600" i="1" dirty="0">
                                <a:latin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/>
                              </a:rPr>
                              <m:t>𝑉</m:t>
                            </m:r>
                          </m:sup>
                        </m:sSup>
                        <m:r>
                          <a:rPr lang="en-US" sz="1600" b="0" i="1" dirty="0" smtClean="0">
                            <a:latin typeface="Cambria Math"/>
                          </a:rPr>
                          <m:t>∗</m:t>
                        </m:r>
                        <m:sSup>
                          <m:sSupPr>
                            <m:ctrlPr>
                              <a:rPr lang="en-US" sz="16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l-GR" sz="1600" i="1" dirty="0">
                                <a:latin typeface="Cambria Math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sz="1600" b="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1600" dirty="0" smtClean="0"/>
                  <a:t>;</a:t>
                </a:r>
              </a:p>
              <a:p>
                <a:pPr marL="1257300" lvl="3" indent="0">
                  <a:buNone/>
                </a:pPr>
                <a:r>
                  <a:rPr lang="en-US" sz="1600" dirty="0" err="1"/>
                  <a:t>p</a:t>
                </a:r>
                <a:r>
                  <a:rPr lang="en-US" sz="1600" baseline="-25000" dirty="0" err="1" smtClean="0"/>
                  <a:t>t</a:t>
                </a:r>
                <a:r>
                  <a:rPr lang="en-US" sz="1600" dirty="0" smtClean="0"/>
                  <a:t>        is the percentage of through traffic, which equals to </a:t>
                </a:r>
                <a:r>
                  <a:rPr lang="en-US" sz="1600" dirty="0" err="1"/>
                  <a:t>p</a:t>
                </a:r>
                <a:r>
                  <a:rPr lang="en-US" sz="1600" baseline="-25000" dirty="0" err="1"/>
                  <a:t>t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= </a:t>
                </a:r>
                <a:r>
                  <a:rPr lang="en-US" sz="1600" dirty="0" err="1" smtClean="0"/>
                  <a:t>λ</a:t>
                </a:r>
                <a:r>
                  <a:rPr lang="en-US" sz="1600" baseline="-25000" dirty="0" err="1" smtClean="0"/>
                  <a:t>TH</a:t>
                </a:r>
                <a:r>
                  <a:rPr lang="en-US" sz="1600" dirty="0" smtClean="0"/>
                  <a:t>/(</a:t>
                </a:r>
                <a:r>
                  <a:rPr lang="en-US" sz="1600" dirty="0" err="1" smtClean="0"/>
                  <a:t>λ</a:t>
                </a:r>
                <a:r>
                  <a:rPr lang="en-US" sz="1600" baseline="-25000" dirty="0" err="1" smtClean="0"/>
                  <a:t>LT</a:t>
                </a:r>
                <a:r>
                  <a:rPr lang="en-US" sz="1600" dirty="0" err="1" smtClean="0"/>
                  <a:t>+λ</a:t>
                </a:r>
                <a:r>
                  <a:rPr lang="en-US" sz="1600" baseline="-25000" dirty="0" err="1" smtClean="0"/>
                  <a:t>TH</a:t>
                </a:r>
                <a:r>
                  <a:rPr lang="en-US" sz="1600" dirty="0" smtClean="0"/>
                  <a:t>);</a:t>
                </a:r>
              </a:p>
              <a:p>
                <a:pPr marL="1257300" lvl="3" indent="0">
                  <a:buNone/>
                </a:pPr>
                <a:endParaRPr lang="en-US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1"/>
                <a:ext cx="9144000" cy="3200400"/>
              </a:xfrm>
              <a:blipFill rotWithShape="1">
                <a:blip r:embed="rId3"/>
                <a:stretch>
                  <a:fillRect l="-533" t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0" y="4800600"/>
                <a:ext cx="9031941" cy="19274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sz="1600" dirty="0" smtClean="0"/>
                  <a:t>When number of arriving vehicle per cycle is less than 2N:</a:t>
                </a:r>
              </a:p>
              <a:p>
                <a:pPr marL="400050" lvl="1" indent="0" algn="ctr">
                  <a:buFont typeface="Arial" panose="020B0604020202020204" pitchFamily="34" charset="0"/>
                  <a:buNone/>
                </a:pP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𝑃</m:t>
                    </m:r>
                    <m:r>
                      <a:rPr lang="en-US" sz="1800" i="1" baseline="-25000" dirty="0" smtClean="0">
                        <a:latin typeface="Cambria Math"/>
                      </a:rPr>
                      <m:t>𝐵𝑙𝑜𝑐𝑘𝑎𝑔𝑒</m:t>
                    </m:r>
                    <m:r>
                      <a:rPr lang="en-US" sz="1800" i="1" dirty="0" smtClean="0">
                        <a:latin typeface="Cambria Math"/>
                      </a:rPr>
                      <m:t>(</m:t>
                    </m:r>
                    <m:r>
                      <a:rPr lang="en-US" sz="1800" i="1" dirty="0" smtClean="0">
                        <a:latin typeface="Cambria Math"/>
                      </a:rPr>
                      <m:t>𝑉</m:t>
                    </m:r>
                    <m:r>
                      <a:rPr lang="en-US" sz="1800" b="0" i="1" dirty="0" smtClean="0">
                        <a:latin typeface="Cambria Math"/>
                      </a:rPr>
                      <m:t>≥</m:t>
                    </m:r>
                    <m:r>
                      <a:rPr lang="en-US" sz="1800" i="1" dirty="0" smtClean="0">
                        <a:latin typeface="Cambria Math"/>
                      </a:rPr>
                      <m:t>2</m:t>
                    </m:r>
                    <m:r>
                      <a:rPr lang="en-US" sz="1800" i="1" dirty="0" smtClean="0">
                        <a:latin typeface="Cambria Math"/>
                      </a:rPr>
                      <m:t>𝑁</m:t>
                    </m:r>
                    <m:r>
                      <a:rPr lang="en-US" sz="1800" i="1" dirty="0" smtClean="0">
                        <a:latin typeface="Cambria Math"/>
                      </a:rPr>
                      <m:t>)= </m:t>
                    </m:r>
                    <m:nary>
                      <m:naryPr>
                        <m:chr m:val="∑"/>
                        <m:ctrlPr>
                          <a:rPr lang="en-US" sz="110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10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sz="1100" i="1" dirty="0" smtClean="0">
                            <a:latin typeface="Cambria Math"/>
                          </a:rPr>
                          <m:t>=2</m:t>
                        </m:r>
                        <m:r>
                          <a:rPr lang="en-US" sz="1100" i="1" dirty="0" smtClean="0">
                            <a:latin typeface="Cambria Math"/>
                          </a:rPr>
                          <m:t>𝑁</m:t>
                        </m:r>
                      </m:sub>
                      <m:sup>
                        <m:r>
                          <a:rPr lang="en-US" sz="110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sz="110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sz="1100" b="0" i="1" baseline="-25000" dirty="0" smtClean="0">
                            <a:latin typeface="Cambria Math"/>
                          </a:rPr>
                          <m:t>𝑀𝑎𝑥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1100" i="1" dirty="0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100" i="1" dirty="0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sz="1100" i="1" baseline="-25000" dirty="0" smtClean="0">
                                <a:latin typeface="Cambria Math"/>
                              </a:rPr>
                              <m:t>𝐿𝑇</m:t>
                            </m:r>
                            <m:r>
                              <a:rPr lang="en-US" sz="1100" i="1" dirty="0" smtClean="0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en-US" sz="1100" i="1" dirty="0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sz="1100" i="1" baseline="-25000" dirty="0" smtClean="0">
                                <a:latin typeface="Cambria Math"/>
                              </a:rPr>
                              <m:t>𝐿𝑇</m:t>
                            </m:r>
                            <m:r>
                              <a:rPr lang="en-US" sz="1100" i="1" dirty="0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1100" b="0" i="1" dirty="0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sz="1100" b="0" i="1" dirty="0" smtClean="0">
                                <a:latin typeface="Cambria Math"/>
                              </a:rPr>
                              <m:t>−1</m:t>
                            </m:r>
                          </m:sup>
                          <m:e>
                            <m:r>
                              <a:rPr lang="en-US" sz="1100" i="1" dirty="0" smtClean="0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110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1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10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100" i="1" dirty="0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</m:d>
                            <m:r>
                              <a:rPr lang="en-US" sz="1100" i="1" dirty="0" smtClean="0">
                                <a:latin typeface="Cambria Math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en-US" sz="110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100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100" i="1" dirty="0" smtClean="0">
                                        <a:latin typeface="Cambria Math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sz="1100" i="1" dirty="0" smtClean="0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sz="1100" i="1" baseline="-25000" dirty="0" smtClean="0">
                                        <a:latin typeface="Cambria Math"/>
                                      </a:rPr>
                                      <m:t>𝐿𝑇</m:t>
                                    </m:r>
                                  </m:den>
                                </m:f>
                              </m:e>
                            </m:d>
                          </m:e>
                        </m:nary>
                      </m:e>
                    </m:nary>
                    <m:sSup>
                      <m:sSupPr>
                        <m:ctrlPr>
                          <a:rPr lang="en-US" sz="11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10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1100" i="1" baseline="-25000" dirty="0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1100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110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sz="110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1100" i="1" dirty="0" smtClean="0">
                            <a:latin typeface="Cambria Math"/>
                          </a:rPr>
                          <m:t>𝑣𝐿𝑇</m:t>
                        </m:r>
                        <m:r>
                          <a:rPr lang="en-US" sz="1100" i="1" dirty="0" smtClean="0">
                            <a:latin typeface="Cambria Math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n-US" sz="11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100" i="1" dirty="0" smtClean="0">
                            <a:latin typeface="Cambria Math"/>
                          </a:rPr>
                          <m:t>(1−</m:t>
                        </m:r>
                        <m:r>
                          <a:rPr lang="en-US" sz="1100" i="1" dirty="0" smtClean="0">
                            <a:latin typeface="Cambria Math"/>
                          </a:rPr>
                          <m:t>𝑝𝑡</m:t>
                        </m:r>
                        <m:r>
                          <a:rPr lang="en-US" sz="110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1100" i="1" dirty="0" smtClean="0">
                            <a:latin typeface="Cambria Math"/>
                          </a:rPr>
                          <m:t>𝑣</m:t>
                        </m:r>
                        <m:r>
                          <a:rPr lang="en-US" sz="1100" i="1" baseline="-25000" dirty="0" smtClean="0">
                            <a:latin typeface="Cambria Math"/>
                          </a:rPr>
                          <m:t>𝐿𝑇</m:t>
                        </m:r>
                      </m:sup>
                    </m:sSup>
                  </m:oMath>
                </a14:m>
                <a:endParaRPr lang="en-US" sz="1500" dirty="0"/>
              </a:p>
              <a:p>
                <a:pPr marL="1257300" lvl="3" indent="0">
                  <a:buFont typeface="Arial" panose="020B0604020202020204" pitchFamily="34" charset="0"/>
                  <a:buNone/>
                </a:pPr>
                <a:r>
                  <a:rPr lang="en-US" sz="1600" dirty="0" smtClean="0"/>
                  <a:t>Where,</a:t>
                </a:r>
              </a:p>
              <a:p>
                <a:pPr marL="1257300" lvl="3" indent="0">
                  <a:buFont typeface="Arial" panose="020B0604020202020204" pitchFamily="34" charset="0"/>
                  <a:buNone/>
                </a:pPr>
                <a:r>
                  <a:rPr lang="en-US" sz="1600" dirty="0" err="1" smtClean="0"/>
                  <a:t>V</a:t>
                </a:r>
                <a:r>
                  <a:rPr lang="en-US" sz="1600" baseline="-25000" dirty="0" err="1" smtClean="0"/>
                  <a:t>Max</a:t>
                </a:r>
                <a:r>
                  <a:rPr lang="en-US" sz="1600" dirty="0" smtClean="0"/>
                  <a:t>    is the maximum number of vehicle that possibly can arrival in one cycle;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00600"/>
                <a:ext cx="9031941" cy="1927414"/>
              </a:xfrm>
              <a:prstGeom prst="rect">
                <a:avLst/>
              </a:prstGeom>
              <a:blipFill rotWithShape="1">
                <a:blip r:embed="rId4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284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648199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 smtClean="0"/>
                  <a:t>Step 1: </a:t>
                </a:r>
                <a:r>
                  <a:rPr lang="en-US" sz="2000" dirty="0" smtClean="0"/>
                  <a:t>Calculate the blockage probability:</a:t>
                </a:r>
              </a:p>
              <a:p>
                <a:pPr lvl="1"/>
                <a:r>
                  <a:rPr lang="en-US" sz="1600" dirty="0" smtClean="0"/>
                  <a:t>Calculate the total probability of blockage:</a:t>
                </a:r>
              </a:p>
              <a:p>
                <a:pPr marL="12573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dirty="0">
                          <a:latin typeface="Cambria Math"/>
                        </a:rPr>
                        <m:t>𝑃</m:t>
                      </m:r>
                      <m:r>
                        <a:rPr lang="en-US" sz="1800" i="1" baseline="-25000" dirty="0">
                          <a:latin typeface="Cambria Math"/>
                        </a:rPr>
                        <m:t>𝐵𝑙𝑜𝑐𝑘𝑎𝑔𝑒</m:t>
                      </m:r>
                      <m:r>
                        <a:rPr lang="en-US" sz="1800" b="0" i="1" dirty="0" smtClean="0">
                          <a:latin typeface="Cambria Math"/>
                        </a:rPr>
                        <m:t>=</m:t>
                      </m:r>
                      <m:r>
                        <a:rPr lang="en-US" sz="1800" i="1" dirty="0">
                          <a:latin typeface="Cambria Math"/>
                        </a:rPr>
                        <m:t>𝑃</m:t>
                      </m:r>
                      <m:r>
                        <a:rPr lang="en-US" sz="1800" i="1" baseline="-25000" dirty="0">
                          <a:latin typeface="Cambria Math"/>
                        </a:rPr>
                        <m:t>𝐵𝑙𝑜𝑐𝑘𝑎𝑔𝑒</m:t>
                      </m:r>
                      <m:d>
                        <m:dPr>
                          <m:ctrlPr>
                            <a:rPr lang="en-US" sz="1800" i="1" baseline="-25000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latin typeface="Cambria Math"/>
                            </a:rPr>
                            <m:t>𝑉</m:t>
                          </m:r>
                          <m:r>
                            <a:rPr lang="en-US" sz="1800" i="1" dirty="0">
                              <a:latin typeface="Cambria Math"/>
                            </a:rPr>
                            <m:t>&lt;2</m:t>
                          </m:r>
                          <m:r>
                            <a:rPr lang="en-US" sz="1800" i="1" dirty="0">
                              <a:latin typeface="Cambria Math"/>
                            </a:rPr>
                            <m:t>𝑁</m:t>
                          </m:r>
                        </m:e>
                      </m:d>
                      <m:r>
                        <a:rPr lang="en-US" sz="1800" b="0" i="1" dirty="0" smtClean="0">
                          <a:latin typeface="Cambria Math"/>
                        </a:rPr>
                        <m:t>+</m:t>
                      </m:r>
                      <m:r>
                        <a:rPr lang="en-US" sz="1800" i="1" dirty="0">
                          <a:latin typeface="Cambria Math"/>
                        </a:rPr>
                        <m:t>𝑃</m:t>
                      </m:r>
                      <m:r>
                        <a:rPr lang="en-US" sz="1800" i="1" baseline="-25000" dirty="0">
                          <a:latin typeface="Cambria Math"/>
                        </a:rPr>
                        <m:t>𝐵𝑙𝑜𝑐𝑘𝑎𝑔𝑒</m:t>
                      </m:r>
                      <m:r>
                        <a:rPr lang="en-US" sz="1800" i="1" dirty="0">
                          <a:latin typeface="Cambria Math"/>
                        </a:rPr>
                        <m:t>(</m:t>
                      </m:r>
                      <m:r>
                        <a:rPr lang="en-US" sz="1800" i="1" dirty="0">
                          <a:latin typeface="Cambria Math"/>
                        </a:rPr>
                        <m:t>𝑉</m:t>
                      </m:r>
                      <m:r>
                        <a:rPr lang="en-US" sz="1800" b="0" i="1" dirty="0" smtClean="0">
                          <a:latin typeface="Cambria Math"/>
                        </a:rPr>
                        <m:t>≥</m:t>
                      </m:r>
                      <m:r>
                        <a:rPr lang="en-US" sz="1800" i="1" dirty="0">
                          <a:latin typeface="Cambria Math"/>
                        </a:rPr>
                        <m:t>2</m:t>
                      </m:r>
                      <m:r>
                        <a:rPr lang="en-US" sz="1800" i="1" dirty="0">
                          <a:latin typeface="Cambria Math"/>
                        </a:rPr>
                        <m:t>𝑁</m:t>
                      </m:r>
                      <m:r>
                        <a:rPr lang="en-US" sz="18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dirty="0" smtClean="0"/>
              </a:p>
              <a:p>
                <a:pPr lvl="1" indent="-342900"/>
                <a:endParaRPr lang="en-US" sz="1600" dirty="0" smtClean="0"/>
              </a:p>
              <a:p>
                <a:pPr lvl="1" indent="-342900"/>
                <a:r>
                  <a:rPr lang="en-US" sz="1600" dirty="0" smtClean="0"/>
                  <a:t>In this case, </a:t>
                </a:r>
                <a:r>
                  <a:rPr lang="en-US" sz="1600" dirty="0" err="1" smtClean="0"/>
                  <a:t>P</a:t>
                </a:r>
                <a:r>
                  <a:rPr lang="en-US" sz="1600" baseline="-25000" dirty="0" err="1" smtClean="0"/>
                  <a:t>Blockage</a:t>
                </a:r>
                <a:r>
                  <a:rPr lang="en-US" sz="1600" dirty="0" smtClean="0"/>
                  <a:t>=49.7%.</a:t>
                </a:r>
              </a:p>
              <a:p>
                <a:pPr lvl="1" indent="-342900"/>
                <a:endParaRPr lang="en-US" sz="1600" dirty="0"/>
              </a:p>
              <a:p>
                <a:pPr marL="457200" lvl="1" indent="0" algn="ctr">
                  <a:buNone/>
                </a:pPr>
                <a:endParaRPr lang="en-US" sz="16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648199"/>
              </a:xfrm>
              <a:blipFill rotWithShape="1">
                <a:blip r:embed="rId3"/>
                <a:stretch>
                  <a:fillRect l="-533" t="-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038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32765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b="1" dirty="0" smtClean="0"/>
                  <a:t>Step 2: </a:t>
                </a:r>
                <a:r>
                  <a:rPr lang="en-US" sz="2000" dirty="0"/>
                  <a:t>Calculate the expected number of left-turn vehicles that can </a:t>
                </a:r>
                <a:r>
                  <a:rPr lang="en-US" sz="2000" dirty="0" err="1"/>
                  <a:t>can</a:t>
                </a:r>
                <a:r>
                  <a:rPr lang="en-US" sz="2000" dirty="0"/>
                  <a:t> arrive before blockage situation </a:t>
                </a:r>
                <a:r>
                  <a:rPr lang="en-US" sz="2000" dirty="0" smtClean="0"/>
                  <a:t>:</a:t>
                </a:r>
                <a:endParaRPr lang="en-US" sz="2000" dirty="0"/>
              </a:p>
              <a:p>
                <a:pPr lvl="1"/>
                <a:r>
                  <a:rPr lang="en-US" sz="1600" dirty="0" smtClean="0"/>
                  <a:t>When number of arriving vehicle per cycle is less than 2N:</a:t>
                </a:r>
              </a:p>
              <a:p>
                <a:pPr marL="400050" lvl="1" indent="0" algn="ctr">
                  <a:buNone/>
                </a:pP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𝐸</m:t>
                    </m:r>
                    <m:r>
                      <a:rPr lang="en-US" sz="1800" b="0" i="1" baseline="-25000" dirty="0" smtClean="0">
                        <a:latin typeface="Cambria Math"/>
                      </a:rPr>
                      <m:t>𝑣𝐿𝑇</m:t>
                    </m:r>
                    <m:r>
                      <a:rPr lang="en-US" sz="1800" b="0" i="1" dirty="0" smtClean="0">
                        <a:latin typeface="Cambria Math"/>
                      </a:rPr>
                      <m:t>(</m:t>
                    </m:r>
                    <m:r>
                      <a:rPr lang="en-US" sz="1800" b="0" i="1" dirty="0" smtClean="0">
                        <a:latin typeface="Cambria Math"/>
                      </a:rPr>
                      <m:t>𝑉</m:t>
                    </m:r>
                    <m:r>
                      <a:rPr lang="en-US" sz="1800" b="0" i="1" dirty="0" smtClean="0">
                        <a:latin typeface="Cambria Math"/>
                      </a:rPr>
                      <m:t>&lt;2</m:t>
                    </m:r>
                    <m:r>
                      <a:rPr lang="en-US" sz="1800" b="0" i="1" dirty="0" smtClean="0">
                        <a:latin typeface="Cambria Math"/>
                      </a:rPr>
                      <m:t>𝑁</m:t>
                    </m:r>
                    <m:r>
                      <a:rPr lang="en-US" sz="1800" b="0" i="1" dirty="0" smtClean="0">
                        <a:latin typeface="Cambria Math"/>
                      </a:rPr>
                      <m:t>)= </m:t>
                    </m:r>
                    <m:nary>
                      <m:naryPr>
                        <m:chr m:val="∑"/>
                        <m:ctrlPr>
                          <a:rPr lang="en-US" sz="110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100" b="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𝑁</m:t>
                        </m:r>
                      </m:sub>
                      <m:sup>
                        <m:r>
                          <a:rPr lang="en-US" sz="1100" b="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=2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𝑁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1100" i="1" dirty="0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100" b="0" i="1" dirty="0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sz="1100" b="0" i="1" baseline="-25000" dirty="0" smtClean="0">
                                <a:latin typeface="Cambria Math"/>
                              </a:rPr>
                              <m:t>𝐿𝑇</m:t>
                            </m:r>
                            <m:r>
                              <a:rPr lang="en-US" sz="1100" b="0" i="1" dirty="0" smtClean="0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en-US" sz="1100" b="0" i="1" dirty="0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sz="1100" b="0" i="1" baseline="-25000" dirty="0" smtClean="0">
                                <a:latin typeface="Cambria Math"/>
                              </a:rPr>
                              <m:t>𝐿𝑇</m:t>
                            </m:r>
                            <m:r>
                              <a:rPr lang="en-US" sz="1100" b="0" i="1" dirty="0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1100" b="0" i="1" dirty="0" smtClean="0">
                                <a:latin typeface="Cambria Math"/>
                              </a:rPr>
                              <m:t>𝑉</m:t>
                            </m:r>
                            <m:r>
                              <a:rPr lang="en-US" sz="1100" b="0" i="1" dirty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1100" b="0" i="1" dirty="0" smtClean="0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r>
                              <a:rPr lang="en-US" sz="11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  <m:r>
                              <a:rPr lang="en-US" sz="1100" b="0" i="1" baseline="-25000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𝐿𝑇</m:t>
                            </m:r>
                            <m:r>
                              <a:rPr lang="en-US" sz="1100" b="0" i="1" dirty="0" smtClean="0">
                                <a:latin typeface="Cambria Math"/>
                              </a:rPr>
                              <m:t>∗</m:t>
                            </m:r>
                            <m:r>
                              <a:rPr lang="en-US" sz="1100" b="0" i="1" dirty="0" smtClean="0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1100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1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100" b="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100" b="0" i="1" dirty="0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</m:d>
                            <m:r>
                              <a:rPr lang="en-US" sz="1100" b="0" i="1" dirty="0" smtClean="0">
                                <a:latin typeface="Cambria Math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en-US" sz="1100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100" b="0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100" b="0" i="1" dirty="0" smtClean="0">
                                        <a:latin typeface="Cambria Math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sz="1100" b="0" i="1" dirty="0" smtClean="0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sz="1100" b="0" i="1" baseline="-25000" dirty="0" smtClean="0">
                                        <a:latin typeface="Cambria Math"/>
                                      </a:rPr>
                                      <m:t>𝐿𝑇</m:t>
                                    </m:r>
                                  </m:den>
                                </m:f>
                              </m:e>
                            </m:d>
                          </m:e>
                        </m:nary>
                      </m:e>
                    </m:nary>
                    <m:sSup>
                      <m:sSupPr>
                        <m:ctrlPr>
                          <a:rPr lang="en-US" sz="11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1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1100" b="0" i="1" baseline="-25000" dirty="0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1100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𝑣𝐿𝑇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n-US" sz="11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100" b="0" i="1" dirty="0" smtClean="0">
                            <a:latin typeface="Cambria Math"/>
                          </a:rPr>
                          <m:t>(1−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𝑝𝑡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1100" b="0" i="1" dirty="0" smtClean="0">
                            <a:latin typeface="Cambria Math"/>
                          </a:rPr>
                          <m:t>𝑣</m:t>
                        </m:r>
                        <m:r>
                          <a:rPr lang="en-US" sz="1100" b="0" i="1" baseline="-25000" dirty="0" smtClean="0">
                            <a:latin typeface="Cambria Math"/>
                          </a:rPr>
                          <m:t>𝐿𝑇</m:t>
                        </m:r>
                      </m:sup>
                    </m:sSup>
                  </m:oMath>
                </a14:m>
                <a:endParaRPr lang="en-US" sz="1500" dirty="0"/>
              </a:p>
              <a:p>
                <a:pPr marL="1257300" lvl="3" indent="0">
                  <a:buNone/>
                </a:pPr>
                <a:r>
                  <a:rPr lang="en-US" sz="1600" dirty="0" smtClean="0"/>
                  <a:t>Where,  </a:t>
                </a:r>
              </a:p>
              <a:p>
                <a:pPr marL="1257300" lvl="3" indent="0">
                  <a:buNone/>
                </a:pPr>
                <a:r>
                  <a:rPr lang="en-US" sz="1600" dirty="0" smtClean="0"/>
                  <a:t>V          is the total arriving vehicle number;</a:t>
                </a:r>
              </a:p>
              <a:p>
                <a:pPr marL="1257300" lvl="3" indent="0">
                  <a:buNone/>
                </a:pPr>
                <a:r>
                  <a:rPr lang="en-US" sz="1600" dirty="0" err="1" smtClean="0"/>
                  <a:t>v</a:t>
                </a:r>
                <a:r>
                  <a:rPr lang="en-US" sz="1600" baseline="-25000" dirty="0" err="1" smtClean="0"/>
                  <a:t>LT</a:t>
                </a:r>
                <a:r>
                  <a:rPr lang="en-US" sz="1600" dirty="0" smtClean="0"/>
                  <a:t>        is the number of left-turn vehicles that can arrive </a:t>
                </a:r>
                <a:r>
                  <a:rPr lang="en-US" sz="1600" dirty="0"/>
                  <a:t>before blockage situation</a:t>
                </a:r>
                <a:r>
                  <a:rPr lang="en-US" sz="1600" dirty="0" smtClean="0"/>
                  <a:t>;</a:t>
                </a:r>
              </a:p>
              <a:p>
                <a:pPr marL="1257300" lvl="3" indent="0">
                  <a:buNone/>
                </a:pPr>
                <a:r>
                  <a:rPr lang="en-US" sz="1600" dirty="0" smtClean="0"/>
                  <a:t>P(x=V) is the probability that arriving vehicle number equals to V under Poisson distribution </a:t>
                </a:r>
              </a:p>
              <a:p>
                <a:pPr marL="1257300" lvl="3" indent="0">
                  <a:buNone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       with λ=</a:t>
                </a:r>
                <a:r>
                  <a:rPr lang="en-US" sz="1600" dirty="0" err="1" smtClean="0"/>
                  <a:t>λ</a:t>
                </a:r>
                <a:r>
                  <a:rPr lang="en-US" sz="1600" baseline="-25000" dirty="0" err="1" smtClean="0"/>
                  <a:t>LT</a:t>
                </a:r>
                <a:r>
                  <a:rPr lang="en-US" sz="1600" dirty="0" err="1" smtClean="0"/>
                  <a:t>+</a:t>
                </a:r>
                <a:r>
                  <a:rPr lang="en-US" sz="1600" dirty="0" err="1"/>
                  <a:t>λ</a:t>
                </a:r>
                <a:r>
                  <a:rPr lang="en-US" sz="1600" baseline="-25000" dirty="0" err="1"/>
                  <a:t>TH</a:t>
                </a:r>
                <a:r>
                  <a:rPr lang="en-US" sz="1600" dirty="0" smtClean="0"/>
                  <a:t> , which can be calculated as: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sz="160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1600" i="1" dirty="0" smtClean="0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sz="160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1600" i="1" dirty="0">
                                <a:latin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/>
                              </a:rPr>
                              <m:t>𝑉</m:t>
                            </m:r>
                          </m:sup>
                        </m:sSup>
                        <m:r>
                          <a:rPr lang="en-US" sz="1600" b="0" i="1" dirty="0" smtClean="0">
                            <a:latin typeface="Cambria Math"/>
                          </a:rPr>
                          <m:t>∗</m:t>
                        </m:r>
                        <m:sSup>
                          <m:sSupPr>
                            <m:ctrlPr>
                              <a:rPr lang="en-US" sz="16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l-GR" sz="1600" i="1" dirty="0">
                                <a:latin typeface="Cambria Math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sz="1600" b="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1600" dirty="0" smtClean="0"/>
                  <a:t>;</a:t>
                </a:r>
              </a:p>
              <a:p>
                <a:pPr marL="1257300" lvl="3" indent="0">
                  <a:buNone/>
                </a:pPr>
                <a:r>
                  <a:rPr lang="en-US" sz="1600" dirty="0" err="1"/>
                  <a:t>p</a:t>
                </a:r>
                <a:r>
                  <a:rPr lang="en-US" sz="1600" baseline="-25000" dirty="0" err="1" smtClean="0"/>
                  <a:t>t</a:t>
                </a:r>
                <a:r>
                  <a:rPr lang="en-US" sz="1600" dirty="0" smtClean="0"/>
                  <a:t>        is the percentage of through traffic, which equals to </a:t>
                </a:r>
                <a:r>
                  <a:rPr lang="en-US" sz="1600" dirty="0" err="1"/>
                  <a:t>p</a:t>
                </a:r>
                <a:r>
                  <a:rPr lang="en-US" sz="1600" baseline="-25000" dirty="0" err="1"/>
                  <a:t>t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= </a:t>
                </a:r>
                <a:r>
                  <a:rPr lang="en-US" sz="1600" dirty="0" err="1" smtClean="0"/>
                  <a:t>λ</a:t>
                </a:r>
                <a:r>
                  <a:rPr lang="en-US" sz="1600" baseline="-25000" dirty="0" err="1" smtClean="0"/>
                  <a:t>TH</a:t>
                </a:r>
                <a:r>
                  <a:rPr lang="en-US" sz="1600" dirty="0" smtClean="0"/>
                  <a:t>/(</a:t>
                </a:r>
                <a:r>
                  <a:rPr lang="en-US" sz="1600" dirty="0" err="1" smtClean="0"/>
                  <a:t>λ</a:t>
                </a:r>
                <a:r>
                  <a:rPr lang="en-US" sz="1600" baseline="-25000" dirty="0" err="1" smtClean="0"/>
                  <a:t>LT</a:t>
                </a:r>
                <a:r>
                  <a:rPr lang="en-US" sz="1600" dirty="0" err="1" smtClean="0"/>
                  <a:t>+λ</a:t>
                </a:r>
                <a:r>
                  <a:rPr lang="en-US" sz="1600" baseline="-25000" dirty="0" err="1" smtClean="0"/>
                  <a:t>TH</a:t>
                </a:r>
                <a:r>
                  <a:rPr lang="en-US" sz="1600" dirty="0" smtClean="0"/>
                  <a:t>);</a:t>
                </a:r>
              </a:p>
              <a:p>
                <a:pPr marL="1257300" lvl="3" indent="0">
                  <a:buNone/>
                </a:pPr>
                <a:endParaRPr lang="en-US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3276599"/>
              </a:xfrm>
              <a:blipFill rotWithShape="1">
                <a:blip r:embed="rId3"/>
                <a:stretch>
                  <a:fillRect l="-533" t="-1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-1" y="4926104"/>
                <a:ext cx="9031941" cy="19274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sz="1600" dirty="0" smtClean="0"/>
                  <a:t>When number of arriving vehicle per cycle is less than 2N:</a:t>
                </a:r>
              </a:p>
              <a:p>
                <a:pPr marL="400050" lvl="1" indent="0" algn="ctr">
                  <a:buNone/>
                </a:pP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</a:rPr>
                      <m:t>𝐸</m:t>
                    </m:r>
                    <m:r>
                      <a:rPr lang="en-US" sz="1800" i="1" baseline="-25000" dirty="0">
                        <a:latin typeface="Cambria Math"/>
                      </a:rPr>
                      <m:t>𝑣𝐿𝑇</m:t>
                    </m:r>
                    <m:r>
                      <a:rPr lang="en-US" sz="1800" i="1" dirty="0" smtClean="0">
                        <a:latin typeface="Cambria Math"/>
                      </a:rPr>
                      <m:t>(</m:t>
                    </m:r>
                    <m:r>
                      <a:rPr lang="en-US" sz="1800" i="1" dirty="0" smtClean="0">
                        <a:latin typeface="Cambria Math"/>
                      </a:rPr>
                      <m:t>𝑉</m:t>
                    </m:r>
                    <m:r>
                      <a:rPr lang="en-US" sz="1800" b="0" i="1" dirty="0" smtClean="0">
                        <a:latin typeface="Cambria Math"/>
                      </a:rPr>
                      <m:t>≥</m:t>
                    </m:r>
                    <m:r>
                      <a:rPr lang="en-US" sz="1800" i="1" dirty="0" smtClean="0">
                        <a:latin typeface="Cambria Math"/>
                      </a:rPr>
                      <m:t>2</m:t>
                    </m:r>
                    <m:r>
                      <a:rPr lang="en-US" sz="1800" i="1" dirty="0" smtClean="0">
                        <a:latin typeface="Cambria Math"/>
                      </a:rPr>
                      <m:t>𝑁</m:t>
                    </m:r>
                    <m:r>
                      <a:rPr lang="en-US" sz="1800" i="1" dirty="0" smtClean="0">
                        <a:latin typeface="Cambria Math"/>
                      </a:rPr>
                      <m:t>)= </m:t>
                    </m:r>
                    <m:nary>
                      <m:naryPr>
                        <m:chr m:val="∑"/>
                        <m:ctrlPr>
                          <a:rPr lang="en-US" sz="110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10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sz="1100" i="1" dirty="0" smtClean="0">
                            <a:latin typeface="Cambria Math"/>
                          </a:rPr>
                          <m:t>=2</m:t>
                        </m:r>
                        <m:r>
                          <a:rPr lang="en-US" sz="1100" i="1" dirty="0" smtClean="0">
                            <a:latin typeface="Cambria Math"/>
                          </a:rPr>
                          <m:t>𝑁</m:t>
                        </m:r>
                      </m:sub>
                      <m:sup>
                        <m:r>
                          <a:rPr lang="en-US" sz="110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sz="110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sz="1100" b="0" i="1" baseline="-25000" dirty="0" smtClean="0">
                            <a:latin typeface="Cambria Math"/>
                          </a:rPr>
                          <m:t>𝑀𝑎𝑥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1100" i="1" dirty="0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100" i="1" dirty="0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sz="1100" i="1" baseline="-25000" dirty="0" smtClean="0">
                                <a:latin typeface="Cambria Math"/>
                              </a:rPr>
                              <m:t>𝐿𝑇</m:t>
                            </m:r>
                            <m:r>
                              <a:rPr lang="en-US" sz="1100" i="1" dirty="0" smtClean="0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en-US" sz="1100" i="1" dirty="0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sz="1100" i="1" baseline="-25000" dirty="0" smtClean="0">
                                <a:latin typeface="Cambria Math"/>
                              </a:rPr>
                              <m:t>𝐿𝑇</m:t>
                            </m:r>
                            <m:r>
                              <a:rPr lang="en-US" sz="1100" i="1" dirty="0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1100" b="0" i="1" dirty="0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sz="1100" b="0" i="1" dirty="0" smtClean="0">
                                <a:latin typeface="Cambria Math"/>
                              </a:rPr>
                              <m:t>−1</m:t>
                            </m:r>
                          </m:sup>
                          <m:e>
                            <m:r>
                              <a:rPr lang="en-US" sz="1100" b="0" i="1" dirty="0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sz="1100" b="0" i="1" baseline="-25000" dirty="0" smtClean="0">
                                <a:latin typeface="Cambria Math"/>
                              </a:rPr>
                              <m:t>𝐿𝑇</m:t>
                            </m:r>
                            <m:r>
                              <a:rPr lang="en-US" sz="1100" b="0" i="1" dirty="0" smtClean="0">
                                <a:latin typeface="Cambria Math"/>
                              </a:rPr>
                              <m:t>∗</m:t>
                            </m:r>
                            <m:r>
                              <a:rPr lang="en-US" sz="1100" i="1" dirty="0" smtClean="0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110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1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10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100" i="1" dirty="0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</m:d>
                            <m:r>
                              <a:rPr lang="en-US" sz="1100" i="1" dirty="0" smtClean="0">
                                <a:latin typeface="Cambria Math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en-US" sz="110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100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100" i="1" dirty="0" smtClean="0">
                                        <a:latin typeface="Cambria Math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sz="1100" i="1" dirty="0" smtClean="0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sz="1100" i="1" baseline="-25000" dirty="0" smtClean="0">
                                        <a:latin typeface="Cambria Math"/>
                                      </a:rPr>
                                      <m:t>𝐿𝑇</m:t>
                                    </m:r>
                                  </m:den>
                                </m:f>
                              </m:e>
                            </m:d>
                          </m:e>
                        </m:nary>
                      </m:e>
                    </m:nary>
                    <m:sSup>
                      <m:sSupPr>
                        <m:ctrlPr>
                          <a:rPr lang="en-US" sz="11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10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1100" i="1" baseline="-25000" dirty="0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1100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110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sz="110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1100" i="1" dirty="0" smtClean="0">
                            <a:latin typeface="Cambria Math"/>
                          </a:rPr>
                          <m:t>𝑣𝐿𝑇</m:t>
                        </m:r>
                        <m:r>
                          <a:rPr lang="en-US" sz="1100" i="1" dirty="0" smtClean="0">
                            <a:latin typeface="Cambria Math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n-US" sz="11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100" i="1" dirty="0" smtClean="0">
                            <a:latin typeface="Cambria Math"/>
                          </a:rPr>
                          <m:t>(1−</m:t>
                        </m:r>
                        <m:r>
                          <a:rPr lang="en-US" sz="1100" i="1" dirty="0" smtClean="0">
                            <a:latin typeface="Cambria Math"/>
                          </a:rPr>
                          <m:t>𝑝𝑡</m:t>
                        </m:r>
                        <m:r>
                          <a:rPr lang="en-US" sz="110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1100" i="1" dirty="0" smtClean="0">
                            <a:latin typeface="Cambria Math"/>
                          </a:rPr>
                          <m:t>𝑣</m:t>
                        </m:r>
                        <m:r>
                          <a:rPr lang="en-US" sz="1100" i="1" baseline="-25000" dirty="0" smtClean="0">
                            <a:latin typeface="Cambria Math"/>
                          </a:rPr>
                          <m:t>𝐿𝑇</m:t>
                        </m:r>
                      </m:sup>
                    </m:sSup>
                  </m:oMath>
                </a14:m>
                <a:endParaRPr lang="en-US" sz="1500" dirty="0"/>
              </a:p>
              <a:p>
                <a:pPr marL="1257300" lvl="3" indent="0">
                  <a:buFont typeface="Arial" panose="020B0604020202020204" pitchFamily="34" charset="0"/>
                  <a:buNone/>
                </a:pPr>
                <a:r>
                  <a:rPr lang="en-US" sz="1600" dirty="0" smtClean="0"/>
                  <a:t>Where,</a:t>
                </a:r>
              </a:p>
              <a:p>
                <a:pPr marL="1257300" lvl="3" indent="0">
                  <a:buFont typeface="Arial" panose="020B0604020202020204" pitchFamily="34" charset="0"/>
                  <a:buNone/>
                </a:pPr>
                <a:r>
                  <a:rPr lang="en-US" sz="1600" dirty="0" err="1" smtClean="0"/>
                  <a:t>V</a:t>
                </a:r>
                <a:r>
                  <a:rPr lang="en-US" sz="1600" baseline="-25000" dirty="0" err="1" smtClean="0"/>
                  <a:t>Max</a:t>
                </a:r>
                <a:r>
                  <a:rPr lang="en-US" sz="1600" dirty="0" smtClean="0"/>
                  <a:t>    is the maximum number of vehicle that possibly can arrival in one cycle;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926104"/>
                <a:ext cx="9031941" cy="1927414"/>
              </a:xfrm>
              <a:prstGeom prst="rect">
                <a:avLst/>
              </a:prstGeom>
              <a:blipFill rotWithShape="1">
                <a:blip r:embed="rId4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639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648199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 smtClean="0"/>
                  <a:t>Step 2: </a:t>
                </a:r>
                <a:r>
                  <a:rPr lang="en-US" sz="2000" dirty="0" smtClean="0"/>
                  <a:t>Calculate the expected number of left-turn vehicles that can arrive </a:t>
                </a:r>
                <a:r>
                  <a:rPr lang="en-US" sz="2000" dirty="0"/>
                  <a:t>before</a:t>
                </a:r>
                <a:r>
                  <a:rPr lang="en-US" sz="2000" dirty="0" smtClean="0"/>
                  <a:t> blockage situation:</a:t>
                </a:r>
              </a:p>
              <a:p>
                <a:pPr lvl="1"/>
                <a:r>
                  <a:rPr lang="en-US" sz="1600" dirty="0" smtClean="0"/>
                  <a:t>Calculate the total expected number:</a:t>
                </a:r>
              </a:p>
              <a:p>
                <a:pPr marL="12573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/>
                        </a:rPr>
                        <m:t>𝐸</m:t>
                      </m:r>
                      <m:r>
                        <a:rPr lang="en-US" sz="1800" b="0" i="1" dirty="0" smtClean="0">
                          <a:latin typeface="Cambria Math"/>
                        </a:rPr>
                        <m:t>(</m:t>
                      </m:r>
                      <m:r>
                        <a:rPr lang="en-US" sz="1800" b="0" i="1" dirty="0" smtClean="0">
                          <a:latin typeface="Cambria Math"/>
                        </a:rPr>
                        <m:t>𝑣𝐿𝑇</m:t>
                      </m:r>
                      <m:r>
                        <a:rPr lang="en-US" sz="1800" b="0" i="1" dirty="0" smtClean="0">
                          <a:latin typeface="Cambria Math"/>
                        </a:rPr>
                        <m:t>)=</m:t>
                      </m:r>
                      <m:r>
                        <a:rPr lang="en-US" sz="1800" i="1" dirty="0">
                          <a:latin typeface="Cambria Math"/>
                        </a:rPr>
                        <m:t>𝐸</m:t>
                      </m:r>
                      <m:r>
                        <a:rPr lang="en-US" sz="1800" i="1" baseline="-25000" dirty="0">
                          <a:latin typeface="Cambria Math"/>
                        </a:rPr>
                        <m:t>𝑣𝐿𝑇</m:t>
                      </m:r>
                      <m:d>
                        <m:dPr>
                          <m:ctrlPr>
                            <a:rPr lang="en-US" sz="1800" i="1" baseline="-25000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latin typeface="Cambria Math"/>
                            </a:rPr>
                            <m:t>𝑉</m:t>
                          </m:r>
                          <m:r>
                            <a:rPr lang="en-US" sz="1800" i="1" dirty="0">
                              <a:latin typeface="Cambria Math"/>
                            </a:rPr>
                            <m:t>&lt;2</m:t>
                          </m:r>
                          <m:r>
                            <a:rPr lang="en-US" sz="1800" i="1" dirty="0">
                              <a:latin typeface="Cambria Math"/>
                            </a:rPr>
                            <m:t>𝑁</m:t>
                          </m:r>
                        </m:e>
                      </m:d>
                      <m:r>
                        <a:rPr lang="en-US" sz="1800" b="0" i="1" dirty="0" smtClean="0">
                          <a:latin typeface="Cambria Math"/>
                        </a:rPr>
                        <m:t>+</m:t>
                      </m:r>
                      <m:r>
                        <a:rPr lang="en-US" sz="1800" i="1" dirty="0">
                          <a:latin typeface="Cambria Math"/>
                        </a:rPr>
                        <m:t>𝐸</m:t>
                      </m:r>
                      <m:r>
                        <a:rPr lang="en-US" sz="1800" i="1" baseline="-25000" dirty="0">
                          <a:latin typeface="Cambria Math"/>
                        </a:rPr>
                        <m:t>𝑣𝐿𝑇</m:t>
                      </m:r>
                      <m:r>
                        <a:rPr lang="en-US" sz="1800" i="1" dirty="0">
                          <a:latin typeface="Cambria Math"/>
                        </a:rPr>
                        <m:t>(</m:t>
                      </m:r>
                      <m:r>
                        <a:rPr lang="en-US" sz="1800" i="1" dirty="0">
                          <a:latin typeface="Cambria Math"/>
                        </a:rPr>
                        <m:t>𝑉</m:t>
                      </m:r>
                      <m:r>
                        <a:rPr lang="en-US" sz="1800" b="0" i="1" dirty="0" smtClean="0">
                          <a:latin typeface="Cambria Math"/>
                        </a:rPr>
                        <m:t>≥</m:t>
                      </m:r>
                      <m:r>
                        <a:rPr lang="en-US" sz="1800" i="1" dirty="0">
                          <a:latin typeface="Cambria Math"/>
                        </a:rPr>
                        <m:t>2</m:t>
                      </m:r>
                      <m:r>
                        <a:rPr lang="en-US" sz="1800" i="1" dirty="0">
                          <a:latin typeface="Cambria Math"/>
                        </a:rPr>
                        <m:t>𝑁</m:t>
                      </m:r>
                      <m:r>
                        <a:rPr lang="en-US" sz="18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dirty="0" smtClean="0"/>
              </a:p>
              <a:p>
                <a:pPr lvl="1" indent="-342900"/>
                <a:endParaRPr lang="en-US" sz="1600" dirty="0" smtClean="0"/>
              </a:p>
              <a:p>
                <a:pPr lvl="1" indent="-342900"/>
                <a:r>
                  <a:rPr lang="en-US" sz="1600" dirty="0" smtClean="0"/>
                  <a:t>In this case, E(</a:t>
                </a:r>
                <a:r>
                  <a:rPr lang="en-US" sz="1600" dirty="0" err="1" smtClean="0"/>
                  <a:t>v</a:t>
                </a:r>
                <a:r>
                  <a:rPr lang="en-US" sz="1600" baseline="-25000" dirty="0" err="1" smtClean="0"/>
                  <a:t>LT</a:t>
                </a:r>
                <a:r>
                  <a:rPr lang="en-US" sz="1600" dirty="0" smtClean="0"/>
                  <a:t>)=2.06.</a:t>
                </a:r>
              </a:p>
              <a:p>
                <a:pPr lvl="1" indent="-342900"/>
                <a:endParaRPr lang="en-US" sz="1600" dirty="0" smtClean="0"/>
              </a:p>
              <a:p>
                <a:pPr lvl="1" indent="-342900"/>
                <a:endParaRPr lang="en-US" sz="1600" dirty="0"/>
              </a:p>
              <a:p>
                <a:r>
                  <a:rPr lang="en-US" sz="2000" b="1" dirty="0" smtClean="0"/>
                  <a:t>Step 3: </a:t>
                </a:r>
                <a:r>
                  <a:rPr lang="en-US" sz="2000" dirty="0" smtClean="0"/>
                  <a:t>Calculate the left-turn capacity under the given condition:</a:t>
                </a:r>
              </a:p>
              <a:p>
                <a:pPr lvl="1"/>
                <a:r>
                  <a:rPr lang="en-US" sz="1600" dirty="0" smtClean="0"/>
                  <a:t>Left-turn capacity: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𝐶</m:t>
                      </m:r>
                      <m:r>
                        <a:rPr lang="en-US" sz="1200" b="0" i="1" baseline="-25000" dirty="0" smtClean="0">
                          <a:latin typeface="Cambria Math"/>
                        </a:rPr>
                        <m:t>𝐿𝑇</m:t>
                      </m:r>
                      <m:r>
                        <a:rPr lang="en-US" sz="1200" b="0" i="1" dirty="0" smtClean="0">
                          <a:latin typeface="Cambria Math"/>
                        </a:rPr>
                        <m:t>=</m:t>
                      </m:r>
                      <m:r>
                        <a:rPr lang="en-US" sz="1400" i="1" dirty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14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/>
                            </a:rPr>
                            <m:t>𝑣</m:t>
                          </m:r>
                          <m:r>
                            <a:rPr lang="en-US" sz="1400" i="1" baseline="-25000" dirty="0">
                              <a:latin typeface="Cambria Math"/>
                            </a:rPr>
                            <m:t>𝐿𝑇</m:t>
                          </m:r>
                        </m:e>
                      </m:d>
                      <m:r>
                        <a:rPr lang="en-US" sz="1400" b="0" i="1" dirty="0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4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latin typeface="Cambria Math"/>
                            </a:rPr>
                            <m:t>1−</m:t>
                          </m:r>
                          <m:r>
                            <a:rPr lang="en-US" sz="1600" i="1" dirty="0">
                              <a:latin typeface="Cambria Math"/>
                            </a:rPr>
                            <m:t>𝑃</m:t>
                          </m:r>
                          <m:r>
                            <a:rPr lang="en-US" sz="1600" i="1" baseline="-25000" dirty="0">
                              <a:latin typeface="Cambria Math"/>
                            </a:rPr>
                            <m:t>𝐵𝑙𝑜𝑐𝑘𝑎𝑔𝑒</m:t>
                          </m:r>
                        </m:e>
                      </m:d>
                      <m:r>
                        <a:rPr lang="en-US" sz="1600" b="0" i="0" dirty="0" smtClean="0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sz="16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dirty="0" smtClean="0">
                              <a:latin typeface="Cambria Math"/>
                            </a:rPr>
                            <m:t>s</m:t>
                          </m:r>
                          <m:r>
                            <a:rPr lang="en-US" sz="1600" b="0" i="0" dirty="0" smtClean="0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600" b="0" i="0" dirty="0" smtClean="0">
                              <a:latin typeface="Cambria Math"/>
                            </a:rPr>
                            <m:t>gLT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dirty="0" smtClean="0">
                              <a:latin typeface="Cambria Math"/>
                            </a:rPr>
                            <m:t>C</m:t>
                          </m:r>
                        </m:den>
                      </m:f>
                    </m:oMath>
                  </m:oMathPara>
                </a14:m>
                <a:endParaRPr lang="en-US" sz="1600" dirty="0" smtClean="0"/>
              </a:p>
              <a:p>
                <a:pPr lvl="1"/>
                <a:r>
                  <a:rPr lang="en-US" sz="1600" dirty="0" smtClean="0"/>
                  <a:t>In this case, C</a:t>
                </a:r>
                <a:r>
                  <a:rPr lang="en-US" sz="1600" baseline="-25000" dirty="0" smtClean="0"/>
                  <a:t>LT</a:t>
                </a:r>
                <a:r>
                  <a:rPr lang="en-US" sz="1600" dirty="0" smtClean="0"/>
                  <a:t>=9.59 (</a:t>
                </a:r>
                <a:r>
                  <a:rPr lang="en-US" sz="1600" dirty="0" err="1" smtClean="0"/>
                  <a:t>veh</a:t>
                </a:r>
                <a:r>
                  <a:rPr lang="en-US" sz="1600" dirty="0" smtClean="0"/>
                  <a:t>/cycle) or 1280 (</a:t>
                </a:r>
                <a:r>
                  <a:rPr lang="en-US" sz="1600" dirty="0" err="1" smtClean="0"/>
                  <a:t>veh</a:t>
                </a:r>
                <a:r>
                  <a:rPr lang="en-US" sz="1600" dirty="0" smtClean="0"/>
                  <a:t>/h)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648199"/>
              </a:xfrm>
              <a:blipFill rotWithShape="1">
                <a:blip r:embed="rId3"/>
                <a:stretch>
                  <a:fillRect l="-533" t="-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838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1"/>
                <a:ext cx="9144000" cy="3200400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 smtClean="0"/>
                  <a:t>Step 4: </a:t>
                </a:r>
                <a:r>
                  <a:rPr lang="en-US" sz="2000" dirty="0" smtClean="0"/>
                  <a:t>Calculate the spillback probability:</a:t>
                </a:r>
              </a:p>
              <a:p>
                <a:pPr lvl="1"/>
                <a:r>
                  <a:rPr lang="en-US" sz="1600" dirty="0" smtClean="0"/>
                  <a:t>When number of arriving vehicle per cycle is less than 2N:</a:t>
                </a:r>
              </a:p>
              <a:p>
                <a:pPr marL="400050" lvl="1" indent="0" algn="ctr">
                  <a:buNone/>
                </a:pP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𝑃</m:t>
                    </m:r>
                    <m:r>
                      <a:rPr lang="en-US" sz="1800" b="0" i="1" baseline="-25000" dirty="0" smtClean="0">
                        <a:latin typeface="Cambria Math"/>
                      </a:rPr>
                      <m:t>𝑆𝑝𝑖𝑙𝑙𝑏𝑎𝑐𝑘</m:t>
                    </m:r>
                    <m:r>
                      <a:rPr lang="en-US" sz="1800" b="0" i="1" baseline="-25000" dirty="0" smtClean="0">
                        <a:latin typeface="Cambria Math"/>
                      </a:rPr>
                      <m:t> (</m:t>
                    </m:r>
                    <m:r>
                      <a:rPr lang="en-US" sz="1800" b="0" i="1" dirty="0" smtClean="0">
                        <a:latin typeface="Cambria Math"/>
                      </a:rPr>
                      <m:t>𝑉</m:t>
                    </m:r>
                    <m:r>
                      <a:rPr lang="en-US" sz="1800" b="0" i="1" dirty="0" smtClean="0">
                        <a:latin typeface="Cambria Math"/>
                      </a:rPr>
                      <m:t>≤2</m:t>
                    </m:r>
                    <m:r>
                      <a:rPr lang="en-US" sz="1800" b="0" i="1" dirty="0" smtClean="0">
                        <a:latin typeface="Cambria Math"/>
                      </a:rPr>
                      <m:t>𝑁</m:t>
                    </m:r>
                    <m:r>
                      <a:rPr lang="en-US" sz="1800" b="0" i="1" dirty="0" smtClean="0">
                        <a:latin typeface="Cambria Math"/>
                      </a:rPr>
                      <m:t>)= </m:t>
                    </m:r>
                    <m:nary>
                      <m:naryPr>
                        <m:chr m:val="∑"/>
                        <m:ctrlPr>
                          <a:rPr lang="en-US" sz="110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100" b="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𝑁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sz="1100" b="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=2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𝑁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1100" i="1" dirty="0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100" b="0" i="1" dirty="0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sz="1100" b="0" i="1" baseline="-25000" dirty="0" smtClean="0">
                                <a:latin typeface="Cambria Math"/>
                              </a:rPr>
                              <m:t>𝑇𝐻</m:t>
                            </m:r>
                            <m:r>
                              <a:rPr lang="en-US" sz="1100" b="0" i="1" dirty="0" smtClean="0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en-US" sz="1100" b="0" i="1" dirty="0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sz="1100" b="0" i="1" baseline="-25000" dirty="0" smtClean="0">
                                <a:latin typeface="Cambria Math"/>
                              </a:rPr>
                              <m:t>𝑇𝐻</m:t>
                            </m:r>
                            <m:r>
                              <a:rPr lang="en-US" sz="1100" b="0" i="1" dirty="0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1100" b="0" i="1" dirty="0" smtClean="0">
                                <a:latin typeface="Cambria Math"/>
                              </a:rPr>
                              <m:t>𝑉</m:t>
                            </m:r>
                            <m:r>
                              <a:rPr lang="en-US" sz="1100" b="0" i="1" dirty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1100" b="0" i="1" dirty="0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sz="1100" b="0" i="1" dirty="0" smtClean="0">
                                <a:latin typeface="Cambria Math"/>
                              </a:rPr>
                              <m:t>−1</m:t>
                            </m:r>
                          </m:sup>
                          <m:e>
                            <m:r>
                              <a:rPr lang="en-US" sz="1100" b="0" i="1" dirty="0" smtClean="0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1100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1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100" b="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100" b="0" i="1" dirty="0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</m:d>
                            <m:r>
                              <a:rPr lang="en-US" sz="1100" b="0" i="1" dirty="0" smtClean="0">
                                <a:latin typeface="Cambria Math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en-US" sz="1100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100" b="0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100" b="0" i="1" dirty="0" smtClean="0">
                                        <a:latin typeface="Cambria Math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sz="1100" b="0" i="1" dirty="0" smtClean="0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sz="1100" b="0" i="1" baseline="-25000" dirty="0" smtClean="0">
                                        <a:latin typeface="Cambria Math"/>
                                      </a:rPr>
                                      <m:t>𝑇𝐻</m:t>
                                    </m:r>
                                  </m:den>
                                </m:f>
                              </m:e>
                            </m:d>
                          </m:e>
                        </m:nary>
                      </m:e>
                    </m:nary>
                    <m:sSup>
                      <m:sSupPr>
                        <m:ctrlPr>
                          <a:rPr lang="en-US" sz="11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1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1100" b="0" i="1" baseline="-25000" dirty="0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1100" b="0" i="1" dirty="0" smtClean="0">
                            <a:latin typeface="Cambria Math"/>
                          </a:rPr>
                          <m:t>𝑣</m:t>
                        </m:r>
                        <m:r>
                          <a:rPr lang="en-US" sz="1100" b="0" i="1" baseline="-25000" dirty="0" smtClean="0">
                            <a:latin typeface="Cambria Math"/>
                          </a:rPr>
                          <m:t>𝑇𝐻</m:t>
                        </m:r>
                      </m:sup>
                    </m:sSup>
                    <m:sSup>
                      <m:sSupPr>
                        <m:ctrlPr>
                          <a:rPr lang="en-US" sz="11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100" b="0" i="1" dirty="0" smtClean="0">
                            <a:latin typeface="Cambria Math"/>
                          </a:rPr>
                          <m:t>(1−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𝑝𝑡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1100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𝑣𝑇𝐻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sz="1500" dirty="0"/>
              </a:p>
              <a:p>
                <a:pPr marL="1257300" lvl="3" indent="0">
                  <a:buNone/>
                </a:pPr>
                <a:r>
                  <a:rPr lang="en-US" sz="1600" dirty="0" smtClean="0"/>
                  <a:t>Where,  </a:t>
                </a:r>
              </a:p>
              <a:p>
                <a:pPr marL="1257300" lvl="3" indent="0">
                  <a:buNone/>
                </a:pPr>
                <a:r>
                  <a:rPr lang="en-US" sz="1600" dirty="0" smtClean="0"/>
                  <a:t>V          is the total arriving vehicle number;</a:t>
                </a:r>
              </a:p>
              <a:p>
                <a:pPr marL="1257300" lvl="3" indent="0">
                  <a:buNone/>
                </a:pPr>
                <a:r>
                  <a:rPr lang="en-US" sz="1600" dirty="0" err="1" smtClean="0"/>
                  <a:t>v</a:t>
                </a:r>
                <a:r>
                  <a:rPr lang="en-US" sz="1600" baseline="-25000" dirty="0" err="1" smtClean="0"/>
                  <a:t>TH</a:t>
                </a:r>
                <a:r>
                  <a:rPr lang="en-US" sz="1600" dirty="0" smtClean="0"/>
                  <a:t>        is the number of left-turn vehicles that pass adjacent through lane before spillback;</a:t>
                </a:r>
              </a:p>
              <a:p>
                <a:pPr marL="1257300" lvl="3" indent="0">
                  <a:buNone/>
                </a:pPr>
                <a:r>
                  <a:rPr lang="en-US" sz="1600" dirty="0" smtClean="0"/>
                  <a:t>P(x=V) is the probability that arriving vehicle number equals to V under Poisson distribution </a:t>
                </a:r>
              </a:p>
              <a:p>
                <a:pPr marL="1257300" lvl="3" indent="0">
                  <a:buNone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       with λ=</a:t>
                </a:r>
                <a:r>
                  <a:rPr lang="en-US" sz="1600" dirty="0" err="1" smtClean="0"/>
                  <a:t>λ</a:t>
                </a:r>
                <a:r>
                  <a:rPr lang="en-US" sz="1600" baseline="-25000" dirty="0" err="1" smtClean="0"/>
                  <a:t>LT</a:t>
                </a:r>
                <a:r>
                  <a:rPr lang="en-US" sz="1600" dirty="0" err="1" smtClean="0"/>
                  <a:t>+</a:t>
                </a:r>
                <a:r>
                  <a:rPr lang="en-US" sz="1600" dirty="0" err="1"/>
                  <a:t>λ</a:t>
                </a:r>
                <a:r>
                  <a:rPr lang="en-US" sz="1600" baseline="-25000" dirty="0" err="1"/>
                  <a:t>TH</a:t>
                </a:r>
                <a:r>
                  <a:rPr lang="en-US" sz="1600" dirty="0" smtClean="0"/>
                  <a:t> , which can be calculated as: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sz="160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1600" i="1" dirty="0" smtClean="0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sz="160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1600" i="1" dirty="0">
                                <a:latin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/>
                              </a:rPr>
                              <m:t>𝑉</m:t>
                            </m:r>
                          </m:sup>
                        </m:sSup>
                        <m:r>
                          <a:rPr lang="en-US" sz="1600" b="0" i="1" dirty="0" smtClean="0">
                            <a:latin typeface="Cambria Math"/>
                          </a:rPr>
                          <m:t>∗</m:t>
                        </m:r>
                        <m:sSup>
                          <m:sSupPr>
                            <m:ctrlPr>
                              <a:rPr lang="en-US" sz="16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l-GR" sz="1600" i="1" dirty="0">
                                <a:latin typeface="Cambria Math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sz="1600" b="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1600" dirty="0" smtClean="0"/>
                  <a:t>;</a:t>
                </a:r>
              </a:p>
              <a:p>
                <a:pPr marL="1257300" lvl="3" indent="0">
                  <a:buNone/>
                </a:pPr>
                <a:r>
                  <a:rPr lang="en-US" sz="1600" dirty="0" err="1"/>
                  <a:t>p</a:t>
                </a:r>
                <a:r>
                  <a:rPr lang="en-US" sz="1600" baseline="-25000" dirty="0" err="1" smtClean="0"/>
                  <a:t>t</a:t>
                </a:r>
                <a:r>
                  <a:rPr lang="en-US" sz="1600" dirty="0" smtClean="0"/>
                  <a:t>        is the percentage of through traffic, which equals to </a:t>
                </a:r>
                <a:r>
                  <a:rPr lang="en-US" sz="1600" dirty="0" err="1"/>
                  <a:t>p</a:t>
                </a:r>
                <a:r>
                  <a:rPr lang="en-US" sz="1600" baseline="-25000" dirty="0" err="1"/>
                  <a:t>t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= </a:t>
                </a:r>
                <a:r>
                  <a:rPr lang="en-US" sz="1600" dirty="0" err="1" smtClean="0"/>
                  <a:t>λ</a:t>
                </a:r>
                <a:r>
                  <a:rPr lang="en-US" sz="1600" baseline="-25000" dirty="0" err="1" smtClean="0"/>
                  <a:t>TH</a:t>
                </a:r>
                <a:r>
                  <a:rPr lang="en-US" sz="1600" dirty="0" smtClean="0"/>
                  <a:t>/(</a:t>
                </a:r>
                <a:r>
                  <a:rPr lang="en-US" sz="1600" dirty="0" err="1" smtClean="0"/>
                  <a:t>λ</a:t>
                </a:r>
                <a:r>
                  <a:rPr lang="en-US" sz="1600" baseline="-25000" dirty="0" err="1" smtClean="0"/>
                  <a:t>LT</a:t>
                </a:r>
                <a:r>
                  <a:rPr lang="en-US" sz="1600" dirty="0" err="1" smtClean="0"/>
                  <a:t>+λ</a:t>
                </a:r>
                <a:r>
                  <a:rPr lang="en-US" sz="1600" baseline="-25000" dirty="0" err="1" smtClean="0"/>
                  <a:t>TH</a:t>
                </a:r>
                <a:r>
                  <a:rPr lang="en-US" sz="1600" dirty="0" smtClean="0"/>
                  <a:t>);</a:t>
                </a:r>
              </a:p>
              <a:p>
                <a:pPr marL="1257300" lvl="3" indent="0">
                  <a:buNone/>
                </a:pPr>
                <a:endParaRPr lang="en-US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1"/>
                <a:ext cx="9144000" cy="3200400"/>
              </a:xfrm>
              <a:blipFill rotWithShape="1">
                <a:blip r:embed="rId3"/>
                <a:stretch>
                  <a:fillRect l="-533" t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0" y="4800600"/>
                <a:ext cx="9031941" cy="19274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sz="1600" dirty="0" smtClean="0"/>
                  <a:t>When number of arriving vehicle per cycle is less than 2N:</a:t>
                </a:r>
              </a:p>
              <a:p>
                <a:pPr marL="400050" lvl="1" indent="0" algn="ctr">
                  <a:buNone/>
                </a:pP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𝑃</m:t>
                    </m:r>
                    <m:r>
                      <a:rPr lang="en-US" sz="1800" b="0" i="1" baseline="-25000" dirty="0" smtClean="0">
                        <a:latin typeface="Cambria Math"/>
                      </a:rPr>
                      <m:t>𝑆𝑝𝑖𝑙𝑙𝑏𝑎𝑐𝑘</m:t>
                    </m:r>
                    <m:r>
                      <a:rPr lang="en-US" sz="1800" i="1" dirty="0" smtClean="0">
                        <a:latin typeface="Cambria Math"/>
                      </a:rPr>
                      <m:t>(</m:t>
                    </m:r>
                    <m:r>
                      <a:rPr lang="en-US" sz="1800" i="1" dirty="0" smtClean="0">
                        <a:latin typeface="Cambria Math"/>
                      </a:rPr>
                      <m:t>𝑉</m:t>
                    </m:r>
                    <m:r>
                      <a:rPr lang="en-US" sz="1800" b="0" i="1" dirty="0" smtClean="0">
                        <a:latin typeface="Cambria Math"/>
                      </a:rPr>
                      <m:t>&gt;</m:t>
                    </m:r>
                    <m:r>
                      <a:rPr lang="en-US" sz="1800" i="1" dirty="0" smtClean="0">
                        <a:latin typeface="Cambria Math"/>
                      </a:rPr>
                      <m:t>2</m:t>
                    </m:r>
                    <m:r>
                      <a:rPr lang="en-US" sz="1800" i="1" dirty="0" smtClean="0">
                        <a:latin typeface="Cambria Math"/>
                      </a:rPr>
                      <m:t>𝑁</m:t>
                    </m:r>
                    <m:r>
                      <a:rPr lang="en-US" sz="1800" i="1" dirty="0" smtClean="0">
                        <a:latin typeface="Cambria Math"/>
                      </a:rPr>
                      <m:t>)= </m:t>
                    </m:r>
                    <m:nary>
                      <m:naryPr>
                        <m:chr m:val="∑"/>
                        <m:ctrlPr>
                          <a:rPr lang="en-US" sz="110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10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sz="1100" i="1" dirty="0" smtClean="0">
                            <a:latin typeface="Cambria Math"/>
                          </a:rPr>
                          <m:t>=2</m:t>
                        </m:r>
                        <m:r>
                          <a:rPr lang="en-US" sz="1100" i="1" dirty="0" smtClean="0">
                            <a:latin typeface="Cambria Math"/>
                          </a:rPr>
                          <m:t>𝑁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sz="110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sz="110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1100" b="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sz="1100" b="0" i="1" baseline="-25000" dirty="0" smtClean="0">
                            <a:latin typeface="Cambria Math"/>
                          </a:rPr>
                          <m:t>𝑀𝑎𝑥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1100" i="1" dirty="0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100" i="1" dirty="0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sz="1100" i="1" baseline="-25000" dirty="0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en-US" sz="1100" b="0" i="1" baseline="-25000" dirty="0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en-US" sz="1100" i="1" dirty="0" smtClean="0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en-US" sz="1100" i="1" dirty="0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sz="1100" i="1" baseline="-25000" dirty="0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en-US" sz="1100" b="0" i="1" baseline="-25000" dirty="0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en-US" sz="1100" i="1" dirty="0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1100" b="0" i="1" dirty="0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sz="1100" b="0" i="1" dirty="0" smtClean="0">
                                <a:latin typeface="Cambria Math"/>
                              </a:rPr>
                              <m:t>−1</m:t>
                            </m:r>
                          </m:sup>
                          <m:e>
                            <m:r>
                              <a:rPr lang="en-US" sz="1100" i="1" dirty="0" smtClean="0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110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1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10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100" i="1" dirty="0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</m:d>
                            <m:r>
                              <a:rPr lang="en-US" sz="1100" i="1" dirty="0" smtClean="0">
                                <a:latin typeface="Cambria Math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en-US" sz="110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100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100" i="1" dirty="0" smtClean="0">
                                        <a:latin typeface="Cambria Math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sz="1100" i="1" dirty="0" smtClean="0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sz="1100" i="1" baseline="-25000" dirty="0" smtClean="0">
                                        <a:latin typeface="Cambria Math"/>
                                      </a:rPr>
                                      <m:t>𝐿𝑇</m:t>
                                    </m:r>
                                  </m:den>
                                </m:f>
                              </m:e>
                            </m:d>
                          </m:e>
                        </m:nary>
                      </m:e>
                    </m:nary>
                    <m:sSup>
                      <m:sSupPr>
                        <m:ctrlPr>
                          <a:rPr lang="en-US" sz="11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100" i="1" dirty="0">
                            <a:latin typeface="Cambria Math"/>
                          </a:rPr>
                          <m:t>𝑝</m:t>
                        </m:r>
                        <m:r>
                          <a:rPr lang="en-US" sz="1100" i="1" baseline="-25000" dirty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1100" i="1" dirty="0">
                            <a:latin typeface="Cambria Math"/>
                          </a:rPr>
                          <m:t>𝑣</m:t>
                        </m:r>
                        <m:r>
                          <a:rPr lang="en-US" sz="1100" i="1" baseline="-25000" dirty="0">
                            <a:latin typeface="Cambria Math"/>
                          </a:rPr>
                          <m:t>𝑇𝐻</m:t>
                        </m:r>
                      </m:sup>
                    </m:sSup>
                    <m:sSup>
                      <m:sSupPr>
                        <m:ctrlPr>
                          <a:rPr lang="en-US" sz="11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100" i="1" dirty="0">
                            <a:latin typeface="Cambria Math"/>
                          </a:rPr>
                          <m:t>(1−</m:t>
                        </m:r>
                        <m:r>
                          <a:rPr lang="en-US" sz="1100" i="1" dirty="0">
                            <a:latin typeface="Cambria Math"/>
                          </a:rPr>
                          <m:t>𝑝𝑡</m:t>
                        </m:r>
                        <m:r>
                          <a:rPr lang="en-US" sz="1100" i="1" dirty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1100" i="1" dirty="0">
                            <a:latin typeface="Cambria Math"/>
                          </a:rPr>
                          <m:t>(</m:t>
                        </m:r>
                        <m:r>
                          <a:rPr lang="en-US" sz="1100" i="1" dirty="0">
                            <a:latin typeface="Cambria Math"/>
                          </a:rPr>
                          <m:t>𝑉</m:t>
                        </m:r>
                        <m:r>
                          <a:rPr lang="en-US" sz="1100" i="1" dirty="0">
                            <a:latin typeface="Cambria Math"/>
                          </a:rPr>
                          <m:t>−</m:t>
                        </m:r>
                        <m:r>
                          <a:rPr lang="en-US" sz="1100" i="1" dirty="0">
                            <a:latin typeface="Cambria Math"/>
                          </a:rPr>
                          <m:t>𝑣𝑇𝐻</m:t>
                        </m:r>
                        <m:r>
                          <a:rPr lang="en-US" sz="1100" i="1" dirty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sz="1500" dirty="0"/>
              </a:p>
              <a:p>
                <a:pPr marL="1257300" lvl="3" indent="0">
                  <a:buFont typeface="Arial" panose="020B0604020202020204" pitchFamily="34" charset="0"/>
                  <a:buNone/>
                </a:pPr>
                <a:r>
                  <a:rPr lang="en-US" sz="1600" dirty="0" smtClean="0"/>
                  <a:t>Where,</a:t>
                </a:r>
              </a:p>
              <a:p>
                <a:pPr marL="1257300" lvl="3" indent="0">
                  <a:buFont typeface="Arial" panose="020B0604020202020204" pitchFamily="34" charset="0"/>
                  <a:buNone/>
                </a:pPr>
                <a:r>
                  <a:rPr lang="en-US" sz="1600" dirty="0" err="1" smtClean="0"/>
                  <a:t>V</a:t>
                </a:r>
                <a:r>
                  <a:rPr lang="en-US" sz="1600" baseline="-25000" dirty="0" err="1" smtClean="0"/>
                  <a:t>Max</a:t>
                </a:r>
                <a:r>
                  <a:rPr lang="en-US" sz="1600" dirty="0" smtClean="0"/>
                  <a:t>    is the maximum number of vehicle that possibly can arrival in one cycle;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00600"/>
                <a:ext cx="9031941" cy="1927414"/>
              </a:xfrm>
              <a:prstGeom prst="rect">
                <a:avLst/>
              </a:prstGeom>
              <a:blipFill rotWithShape="1">
                <a:blip r:embed="rId4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412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47800"/>
                <a:ext cx="9144000" cy="5410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b="1" dirty="0" smtClean="0"/>
                  <a:t>Step 4: </a:t>
                </a:r>
                <a:r>
                  <a:rPr lang="en-US" sz="2000" dirty="0" smtClean="0"/>
                  <a:t>Calculate the blockage probability:</a:t>
                </a:r>
              </a:p>
              <a:p>
                <a:pPr lvl="1"/>
                <a:r>
                  <a:rPr lang="en-US" sz="1600" dirty="0" smtClean="0"/>
                  <a:t>Calculate the total probability of blockage:</a:t>
                </a:r>
              </a:p>
              <a:p>
                <a:pPr marL="12573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dirty="0">
                          <a:latin typeface="Cambria Math"/>
                        </a:rPr>
                        <m:t>𝑃</m:t>
                      </m:r>
                      <m:r>
                        <a:rPr lang="en-US" sz="1800" b="0" i="1" baseline="-25000" dirty="0" smtClean="0">
                          <a:latin typeface="Cambria Math"/>
                        </a:rPr>
                        <m:t>𝑆𝑝𝑖𝑙𝑙𝑏𝑎𝑐𝑘</m:t>
                      </m:r>
                      <m:r>
                        <a:rPr lang="en-US" sz="1800" b="0" i="1" dirty="0" smtClean="0">
                          <a:latin typeface="Cambria Math"/>
                        </a:rPr>
                        <m:t>=</m:t>
                      </m:r>
                      <m:r>
                        <a:rPr lang="en-US" sz="1800" i="1" dirty="0">
                          <a:latin typeface="Cambria Math"/>
                        </a:rPr>
                        <m:t>𝑃</m:t>
                      </m:r>
                      <m:r>
                        <a:rPr lang="en-US" sz="1800" b="0" i="1" baseline="-25000" dirty="0" smtClean="0">
                          <a:latin typeface="Cambria Math"/>
                        </a:rPr>
                        <m:t>𝑆𝑝𝑖𝑙𝑙𝑏𝑎𝑐𝑘</m:t>
                      </m:r>
                      <m:d>
                        <m:dPr>
                          <m:ctrlPr>
                            <a:rPr lang="en-US" sz="1800" i="1" baseline="-25000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latin typeface="Cambria Math"/>
                            </a:rPr>
                            <m:t>𝑉</m:t>
                          </m:r>
                          <m:r>
                            <a:rPr lang="en-US" sz="1800" i="1" dirty="0">
                              <a:latin typeface="Cambria Math"/>
                            </a:rPr>
                            <m:t>≤2</m:t>
                          </m:r>
                          <m:r>
                            <a:rPr lang="en-US" sz="1800" i="1" dirty="0">
                              <a:latin typeface="Cambria Math"/>
                            </a:rPr>
                            <m:t>𝑁</m:t>
                          </m:r>
                        </m:e>
                      </m:d>
                      <m:r>
                        <a:rPr lang="en-US" sz="1800" b="0" i="1" dirty="0" smtClean="0">
                          <a:latin typeface="Cambria Math"/>
                        </a:rPr>
                        <m:t>+</m:t>
                      </m:r>
                      <m:r>
                        <a:rPr lang="en-US" sz="1800" i="1" dirty="0">
                          <a:latin typeface="Cambria Math"/>
                        </a:rPr>
                        <m:t>𝑃</m:t>
                      </m:r>
                      <m:r>
                        <a:rPr lang="en-US" sz="1800" b="0" i="1" baseline="-25000" dirty="0" smtClean="0">
                          <a:latin typeface="Cambria Math"/>
                        </a:rPr>
                        <m:t>𝑆𝑝𝑖𝑙𝑙𝑏𝑎𝑐𝑘</m:t>
                      </m:r>
                      <m:r>
                        <a:rPr lang="en-US" sz="1800" i="1" dirty="0">
                          <a:latin typeface="Cambria Math"/>
                        </a:rPr>
                        <m:t>(</m:t>
                      </m:r>
                      <m:r>
                        <a:rPr lang="en-US" sz="1800" i="1" dirty="0">
                          <a:latin typeface="Cambria Math"/>
                        </a:rPr>
                        <m:t>𝑉</m:t>
                      </m:r>
                      <m:r>
                        <a:rPr lang="en-US" sz="1800" b="0" i="1" dirty="0" smtClean="0">
                          <a:latin typeface="Cambria Math"/>
                        </a:rPr>
                        <m:t>&gt;</m:t>
                      </m:r>
                      <m:r>
                        <a:rPr lang="en-US" sz="1800" i="1" dirty="0">
                          <a:latin typeface="Cambria Math"/>
                        </a:rPr>
                        <m:t>2</m:t>
                      </m:r>
                      <m:r>
                        <a:rPr lang="en-US" sz="1800" i="1" dirty="0">
                          <a:latin typeface="Cambria Math"/>
                        </a:rPr>
                        <m:t>𝑁</m:t>
                      </m:r>
                      <m:r>
                        <a:rPr lang="en-US" sz="18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dirty="0" smtClean="0"/>
              </a:p>
              <a:p>
                <a:pPr lvl="1" indent="-342900"/>
                <a:endParaRPr lang="en-US" sz="1600" dirty="0" smtClean="0"/>
              </a:p>
              <a:p>
                <a:pPr lvl="1" indent="-342900"/>
                <a:r>
                  <a:rPr lang="en-US" sz="1600" dirty="0" smtClean="0"/>
                  <a:t>In this case, </a:t>
                </a:r>
                <a:r>
                  <a:rPr lang="en-US" sz="1600" dirty="0" err="1" smtClean="0"/>
                  <a:t>P</a:t>
                </a:r>
                <a:r>
                  <a:rPr lang="en-US" sz="1600" baseline="-25000" dirty="0" err="1" smtClean="0"/>
                  <a:t>Blockage</a:t>
                </a:r>
                <a:r>
                  <a:rPr lang="en-US" sz="1600" dirty="0" smtClean="0"/>
                  <a:t>=27.5%.</a:t>
                </a:r>
              </a:p>
              <a:p>
                <a:pPr lvl="1" indent="-342900"/>
                <a:endParaRPr lang="en-US" sz="1600" dirty="0" smtClean="0"/>
              </a:p>
              <a:p>
                <a:r>
                  <a:rPr lang="en-US" sz="2000" b="1" dirty="0" smtClean="0"/>
                  <a:t>Step 5: </a:t>
                </a:r>
                <a:r>
                  <a:rPr lang="en-US" sz="2000" dirty="0" smtClean="0"/>
                  <a:t>Calculate the expected </a:t>
                </a:r>
                <a:r>
                  <a:rPr lang="en-US" sz="2000" dirty="0"/>
                  <a:t>number of </a:t>
                </a:r>
                <a:r>
                  <a:rPr lang="en-US" sz="2000" dirty="0" smtClean="0"/>
                  <a:t>through </a:t>
                </a:r>
                <a:r>
                  <a:rPr lang="en-US" sz="2000" dirty="0"/>
                  <a:t>vehicles that </a:t>
                </a:r>
                <a:r>
                  <a:rPr lang="en-US" sz="2000" dirty="0" smtClean="0"/>
                  <a:t>can arrive before spillback in each cycle:</a:t>
                </a:r>
                <a:endParaRPr lang="en-US" sz="1600" i="1" dirty="0">
                  <a:latin typeface="Cambria Math"/>
                </a:endParaRPr>
              </a:p>
              <a:p>
                <a:pPr lvl="1"/>
                <a:r>
                  <a:rPr lang="en-US" sz="1600" dirty="0" smtClean="0"/>
                  <a:t>Using the same method as step 3</a:t>
                </a:r>
                <a:r>
                  <a:rPr lang="en-US" sz="1600" i="1" dirty="0" smtClean="0">
                    <a:latin typeface="Cambria Math"/>
                  </a:rPr>
                  <a:t>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i="1" dirty="0">
                          <a:latin typeface="Cambria Math"/>
                        </a:rPr>
                        <m:t>𝐸</m:t>
                      </m:r>
                      <m:r>
                        <a:rPr lang="en-US" sz="1600" i="1" dirty="0">
                          <a:latin typeface="Cambria Math"/>
                        </a:rPr>
                        <m:t>(</m:t>
                      </m:r>
                      <m:r>
                        <a:rPr lang="en-US" sz="1600" i="1" dirty="0">
                          <a:latin typeface="Cambria Math"/>
                        </a:rPr>
                        <m:t>𝑣𝑇𝐻</m:t>
                      </m:r>
                      <m:r>
                        <a:rPr lang="en-US" sz="1600" i="1" dirty="0">
                          <a:latin typeface="Cambria Math"/>
                        </a:rPr>
                        <m:t>)=</m:t>
                      </m:r>
                      <m:r>
                        <a:rPr lang="en-US" sz="1600" i="1" dirty="0">
                          <a:latin typeface="Cambria Math"/>
                        </a:rPr>
                        <m:t>𝐸𝑣𝐿𝐻</m:t>
                      </m:r>
                      <m:d>
                        <m:dPr>
                          <m:ctrlPr>
                            <a:rPr lang="en-US" sz="1600" i="1" baseline="-25000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/>
                            </a:rPr>
                            <m:t>𝑉</m:t>
                          </m:r>
                          <m:r>
                            <a:rPr lang="en-US" sz="1600" i="1" dirty="0">
                              <a:latin typeface="Cambria Math"/>
                            </a:rPr>
                            <m:t>≤2</m:t>
                          </m:r>
                          <m:r>
                            <a:rPr lang="en-US" sz="1600" i="1" dirty="0">
                              <a:latin typeface="Cambria Math"/>
                            </a:rPr>
                            <m:t>𝑁</m:t>
                          </m:r>
                        </m:e>
                      </m:d>
                      <m:r>
                        <a:rPr lang="en-US" sz="1600" i="1" dirty="0">
                          <a:latin typeface="Cambria Math"/>
                        </a:rPr>
                        <m:t>+</m:t>
                      </m:r>
                      <m:r>
                        <a:rPr lang="en-US" sz="1600" i="1" dirty="0">
                          <a:latin typeface="Cambria Math"/>
                        </a:rPr>
                        <m:t>𝐸𝑣𝐿𝐻</m:t>
                      </m:r>
                      <m:r>
                        <a:rPr lang="en-US" sz="1600" i="1" dirty="0">
                          <a:latin typeface="Cambria Math"/>
                        </a:rPr>
                        <m:t>(</m:t>
                      </m:r>
                      <m:r>
                        <a:rPr lang="en-US" sz="1600" i="1" dirty="0">
                          <a:latin typeface="Cambria Math"/>
                        </a:rPr>
                        <m:t>𝑉</m:t>
                      </m:r>
                      <m:r>
                        <a:rPr lang="en-US" sz="1600" b="0" i="1" dirty="0" smtClean="0">
                          <a:latin typeface="Cambria Math"/>
                        </a:rPr>
                        <m:t>&gt;</m:t>
                      </m:r>
                      <m:r>
                        <a:rPr lang="en-US" sz="1600" i="1" dirty="0">
                          <a:latin typeface="Cambria Math"/>
                        </a:rPr>
                        <m:t>2</m:t>
                      </m:r>
                      <m:r>
                        <a:rPr lang="en-US" sz="1600" i="1" dirty="0">
                          <a:latin typeface="Cambria Math"/>
                        </a:rPr>
                        <m:t>𝑁</m:t>
                      </m:r>
                      <m:r>
                        <a:rPr lang="en-US" sz="16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endParaRPr lang="en-US" sz="1600" i="1" dirty="0" smtClean="0">
                  <a:latin typeface="Cambria Math"/>
                </a:endParaRPr>
              </a:p>
              <a:p>
                <a:pPr lvl="1"/>
                <a:r>
                  <a:rPr lang="en-US" sz="1600" dirty="0" smtClean="0"/>
                  <a:t>So in this case, E(</a:t>
                </a:r>
                <a:r>
                  <a:rPr lang="en-US" sz="1600" dirty="0" err="1" smtClean="0"/>
                  <a:t>v</a:t>
                </a:r>
                <a:r>
                  <a:rPr lang="en-US" sz="1600" baseline="-25000" dirty="0" err="1" smtClean="0"/>
                  <a:t>TH</a:t>
                </a:r>
                <a:r>
                  <a:rPr lang="en-US" sz="1600" dirty="0" smtClean="0"/>
                  <a:t>)=0.95.</a:t>
                </a:r>
                <a:endParaRPr lang="en-US" sz="1600" dirty="0"/>
              </a:p>
              <a:p>
                <a:pPr lvl="1"/>
                <a:endParaRPr lang="en-US" sz="1600" dirty="0" smtClean="0"/>
              </a:p>
              <a:p>
                <a:r>
                  <a:rPr lang="en-US" sz="2000" b="1" dirty="0"/>
                  <a:t>Step 6: </a:t>
                </a:r>
                <a:r>
                  <a:rPr lang="en-US" sz="2000" dirty="0"/>
                  <a:t>Calculate the through capacity under the given condition:</a:t>
                </a:r>
              </a:p>
              <a:p>
                <a:pPr lvl="1"/>
                <a:r>
                  <a:rPr lang="en-US" sz="1600" dirty="0"/>
                  <a:t>Through capacity: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050" i="1" dirty="0">
                          <a:latin typeface="Cambria Math"/>
                        </a:rPr>
                        <m:t>𝐶</m:t>
                      </m:r>
                      <m:r>
                        <a:rPr lang="en-US" sz="1050" i="1" baseline="-25000" dirty="0">
                          <a:latin typeface="Cambria Math"/>
                        </a:rPr>
                        <m:t>𝑇𝐻</m:t>
                      </m:r>
                      <m:r>
                        <a:rPr lang="en-US" sz="1050" i="1" dirty="0">
                          <a:latin typeface="Cambria Math"/>
                        </a:rPr>
                        <m:t>=(</m:t>
                      </m:r>
                      <m:r>
                        <a:rPr lang="en-US" sz="1100" i="1" dirty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11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100" i="1" dirty="0">
                              <a:latin typeface="Cambria Math"/>
                            </a:rPr>
                            <m:t>𝑣</m:t>
                          </m:r>
                          <m:r>
                            <a:rPr lang="en-US" sz="1100" i="1" baseline="-25000" dirty="0">
                              <a:latin typeface="Cambria Math"/>
                            </a:rPr>
                            <m:t>𝑇𝐻</m:t>
                          </m:r>
                        </m:e>
                      </m:d>
                      <m:r>
                        <a:rPr lang="en-US" sz="1100" i="1" dirty="0">
                          <a:latin typeface="Cambria Math"/>
                        </a:rPr>
                        <m:t>+</m:t>
                      </m:r>
                      <m:r>
                        <a:rPr lang="en-US" sz="1200" i="1" dirty="0">
                          <a:latin typeface="Cambria Math"/>
                        </a:rPr>
                        <m:t>𝑃</m:t>
                      </m:r>
                      <m:r>
                        <m:rPr>
                          <m:sty m:val="p"/>
                        </m:rPr>
                        <a:rPr lang="en-US" sz="1200" baseline="-25000" dirty="0">
                          <a:latin typeface="Cambria Math"/>
                        </a:rPr>
                        <m:t>Spillback</m:t>
                      </m:r>
                      <m:r>
                        <a:rPr lang="en-US" sz="1200" i="1" dirty="0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sz="12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200" dirty="0">
                              <a:latin typeface="Cambria Math"/>
                            </a:rPr>
                            <m:t>s</m:t>
                          </m:r>
                          <m:r>
                            <a:rPr lang="en-US" sz="1200" dirty="0">
                              <a:latin typeface="Cambria Math"/>
                            </a:rPr>
                            <m:t>∗</m:t>
                          </m:r>
                          <m:d>
                            <m:dPr>
                              <m:ctrlPr>
                                <a:rPr lang="en-US" sz="12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200" dirty="0">
                                  <a:latin typeface="Cambria Math"/>
                                </a:rPr>
                                <m:t>nl</m:t>
                              </m:r>
                              <m:r>
                                <a:rPr lang="en-US" sz="1200" dirty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200" dirty="0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200" dirty="0">
                              <a:latin typeface="Cambria Math"/>
                            </a:rPr>
                            <m:t>gTH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200" dirty="0">
                              <a:latin typeface="Cambria Math"/>
                            </a:rPr>
                            <m:t>C</m:t>
                          </m:r>
                        </m:den>
                      </m:f>
                      <m:r>
                        <a:rPr lang="en-US" sz="1200" i="1" dirty="0">
                          <a:latin typeface="Cambria Math"/>
                        </a:rPr>
                        <m:t>)+</m:t>
                      </m:r>
                      <m:d>
                        <m:dPr>
                          <m:ctrlPr>
                            <a:rPr lang="en-US" sz="11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100" i="1" dirty="0">
                              <a:latin typeface="Cambria Math"/>
                            </a:rPr>
                            <m:t>1−</m:t>
                          </m:r>
                          <m:r>
                            <a:rPr lang="en-US" sz="1200" i="1" dirty="0">
                              <a:latin typeface="Cambria Math"/>
                            </a:rPr>
                            <m:t>𝑃</m:t>
                          </m:r>
                          <m:r>
                            <m:rPr>
                              <m:sty m:val="p"/>
                            </m:rPr>
                            <a:rPr lang="en-US" sz="1200" baseline="-25000" dirty="0">
                              <a:latin typeface="Cambria Math"/>
                            </a:rPr>
                            <m:t>Spillback</m:t>
                          </m:r>
                        </m:e>
                      </m:d>
                      <m:r>
                        <a:rPr lang="en-US" sz="1200" dirty="0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sz="12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200" dirty="0">
                              <a:latin typeface="Cambria Math"/>
                            </a:rPr>
                            <m:t>s</m:t>
                          </m:r>
                          <m:r>
                            <a:rPr lang="en-US" sz="1200" dirty="0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200" dirty="0">
                              <a:latin typeface="Cambria Math"/>
                            </a:rPr>
                            <m:t>nl</m:t>
                          </m:r>
                          <m:r>
                            <a:rPr lang="en-US" sz="1200" dirty="0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200" dirty="0">
                              <a:latin typeface="Cambria Math"/>
                            </a:rPr>
                            <m:t>gTH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200" dirty="0">
                              <a:latin typeface="Cambria Math"/>
                            </a:rPr>
                            <m:t>C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  <a:p>
                <a:pPr marL="457200" lvl="1" indent="0">
                  <a:buNone/>
                </a:pPr>
                <a:endParaRPr lang="en-US" sz="1600" dirty="0"/>
              </a:p>
              <a:p>
                <a:pPr lvl="1"/>
                <a:r>
                  <a:rPr lang="en-US" sz="1600" dirty="0"/>
                  <a:t>In this case, C</a:t>
                </a:r>
                <a:r>
                  <a:rPr lang="en-US" sz="1600" baseline="-25000" dirty="0"/>
                  <a:t>TH</a:t>
                </a:r>
                <a:r>
                  <a:rPr lang="en-US" sz="1600" dirty="0"/>
                  <a:t>=26.83 (</a:t>
                </a:r>
                <a:r>
                  <a:rPr lang="en-US" sz="1600" dirty="0" err="1"/>
                  <a:t>veh</a:t>
                </a:r>
                <a:r>
                  <a:rPr lang="en-US" sz="1600" dirty="0"/>
                  <a:t>/cycle) or 3577 (</a:t>
                </a:r>
                <a:r>
                  <a:rPr lang="en-US" sz="1600" dirty="0" err="1"/>
                  <a:t>veh</a:t>
                </a:r>
                <a:r>
                  <a:rPr lang="en-US" sz="1600" dirty="0"/>
                  <a:t>/h</a:t>
                </a:r>
                <a:r>
                  <a:rPr lang="en-US" sz="1600" dirty="0" smtClean="0"/>
                  <a:t>)</a:t>
                </a:r>
              </a:p>
              <a:p>
                <a:pPr lvl="1"/>
                <a:r>
                  <a:rPr lang="en-US" sz="1600" dirty="0" smtClean="0"/>
                  <a:t>So in summary, C</a:t>
                </a:r>
                <a:r>
                  <a:rPr lang="en-US" sz="1600" baseline="-25000" dirty="0" smtClean="0"/>
                  <a:t>LT</a:t>
                </a:r>
                <a:r>
                  <a:rPr lang="en-US" sz="1600" dirty="0" smtClean="0"/>
                  <a:t>=1280(</a:t>
                </a:r>
                <a:r>
                  <a:rPr lang="en-US" sz="1600" dirty="0" err="1" smtClean="0"/>
                  <a:t>veh</a:t>
                </a:r>
                <a:r>
                  <a:rPr lang="en-US" sz="1600" dirty="0" smtClean="0"/>
                  <a:t>/h), C</a:t>
                </a:r>
                <a:r>
                  <a:rPr lang="en-US" sz="1600" baseline="-25000" dirty="0" smtClean="0"/>
                  <a:t>TH</a:t>
                </a:r>
                <a:r>
                  <a:rPr lang="en-US" sz="1600" dirty="0" smtClean="0"/>
                  <a:t>=3577(</a:t>
                </a:r>
                <a:r>
                  <a:rPr lang="en-US" sz="1600" dirty="0" err="1" smtClean="0"/>
                  <a:t>veh</a:t>
                </a:r>
                <a:r>
                  <a:rPr lang="en-US" sz="1600" dirty="0" smtClean="0"/>
                  <a:t>/h).</a:t>
                </a:r>
                <a:endParaRPr lang="en-US" sz="1600" dirty="0"/>
              </a:p>
              <a:p>
                <a:pPr lvl="1"/>
                <a:endParaRPr lang="en-US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47800"/>
                <a:ext cx="9144000" cy="5410200"/>
              </a:xfrm>
              <a:blipFill rotWithShape="1">
                <a:blip r:embed="rId3"/>
                <a:stretch>
                  <a:fillRect l="-533" t="-1127"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01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Objective</a:t>
            </a:r>
          </a:p>
          <a:p>
            <a:r>
              <a:rPr lang="en-US" dirty="0" smtClean="0"/>
              <a:t>Literature review</a:t>
            </a:r>
          </a:p>
          <a:p>
            <a:r>
              <a:rPr lang="en-US" dirty="0" smtClean="0"/>
              <a:t>Numerical  Example</a:t>
            </a:r>
          </a:p>
          <a:p>
            <a:r>
              <a:rPr lang="en-US" dirty="0" smtClean="0"/>
              <a:t>Deficiencies of the current studies</a:t>
            </a:r>
          </a:p>
          <a:p>
            <a:r>
              <a:rPr lang="en-US" dirty="0" smtClean="0"/>
              <a:t>Further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Deficiencies of the current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" y="1447800"/>
            <a:ext cx="9134475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Process of a cycle: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276201"/>
            <a:ext cx="351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LT: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289" y="6504801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TH:</a:t>
            </a:r>
            <a:endParaRPr lang="en-US" sz="12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0" y="6286500"/>
            <a:ext cx="8637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0" y="3202079"/>
            <a:ext cx="1133475" cy="30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0" y="4784347"/>
            <a:ext cx="1133474" cy="31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2078"/>
            <a:ext cx="1133474" cy="29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50776"/>
            <a:ext cx="1133474" cy="2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1133474" cy="27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1133474" cy="2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31119"/>
            <a:ext cx="1133474" cy="28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192334"/>
            <a:ext cx="1133475" cy="30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524000" y="2667000"/>
            <a:ext cx="990600" cy="676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524000" y="3352877"/>
            <a:ext cx="1066800" cy="10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524000" y="3374922"/>
            <a:ext cx="914400" cy="663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600200" y="4321428"/>
            <a:ext cx="838200" cy="6141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038600" y="2360438"/>
            <a:ext cx="962025" cy="446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010025" y="3338319"/>
            <a:ext cx="942975" cy="435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010025" y="2947800"/>
            <a:ext cx="990600" cy="380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971925" y="3848382"/>
            <a:ext cx="990600" cy="38043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553200" y="2911407"/>
            <a:ext cx="962025" cy="446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546055" y="3849595"/>
            <a:ext cx="962025" cy="446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531768" y="3475383"/>
            <a:ext cx="990600" cy="38043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538912" y="2935739"/>
            <a:ext cx="969168" cy="1293079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995738" y="3005066"/>
            <a:ext cx="966787" cy="12343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33231" y="1905000"/>
            <a:ext cx="75341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/>
              <a:t>Blockage</a:t>
            </a:r>
            <a:endParaRPr lang="en-US" sz="1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514505" y="2306920"/>
            <a:ext cx="75341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/>
              <a:t>Blockage</a:t>
            </a:r>
            <a:endParaRPr lang="en-US" sz="1200" b="1" dirty="0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57" y="4261749"/>
            <a:ext cx="1133475" cy="29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7971956" y="4704667"/>
            <a:ext cx="75212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/>
              <a:t>Spillback</a:t>
            </a:r>
            <a:endParaRPr lang="en-US" sz="12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348020" y="52578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14400" y="5867400"/>
            <a:ext cx="742409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14400" y="5257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66800" y="602519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657600" y="60314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113066" y="600997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493629" y="5981323"/>
            <a:ext cx="65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D(A’)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865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7" grpId="0" animBg="1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Deficiencies of the current </a:t>
            </a:r>
            <a:r>
              <a:rPr lang="en-US" altLang="zh-CN" dirty="0" smtClean="0"/>
              <a:t>studies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Deficiency 1:</a:t>
            </a:r>
          </a:p>
          <a:p>
            <a:pPr lvl="1"/>
            <a:r>
              <a:rPr lang="en-US" altLang="zh-CN" dirty="0" smtClean="0"/>
              <a:t> The model has not considered that red phase for left-turn traffic starts earlier than the red phase for through traffic.</a:t>
            </a:r>
            <a:endParaRPr lang="en-US" altLang="zh-CN" dirty="0"/>
          </a:p>
          <a:p>
            <a:pPr marL="1257300" lvl="3" indent="0">
              <a:buNone/>
            </a:pPr>
            <a:r>
              <a:rPr lang="en-US" altLang="zh-CN" dirty="0" smtClean="0"/>
              <a:t>      </a:t>
            </a:r>
            <a:r>
              <a:rPr lang="en-US" altLang="zh-CN" dirty="0" err="1" smtClean="0"/>
              <a:t>Pr</a:t>
            </a:r>
            <a:r>
              <a:rPr lang="en-US" altLang="zh-CN" dirty="0" smtClean="0"/>
              <a:t>(Blockage)=</a:t>
            </a:r>
            <a:r>
              <a:rPr lang="en-US" altLang="zh-CN" dirty="0" err="1" smtClean="0"/>
              <a:t>Pr</a:t>
            </a:r>
            <a:r>
              <a:rPr lang="en-US" altLang="zh-CN" dirty="0" smtClean="0"/>
              <a:t>(X</a:t>
            </a:r>
            <a:r>
              <a:rPr lang="en-US" altLang="zh-CN" sz="1000" dirty="0" smtClean="0"/>
              <a:t>TH</a:t>
            </a:r>
            <a:r>
              <a:rPr lang="en-US" altLang="zh-CN" dirty="0" smtClean="0"/>
              <a:t>&gt;=N+2)*</a:t>
            </a:r>
            <a:r>
              <a:rPr lang="en-US" altLang="zh-CN" dirty="0" err="1" smtClean="0"/>
              <a:t>Pr</a:t>
            </a:r>
            <a:r>
              <a:rPr lang="en-US" altLang="zh-CN" dirty="0" smtClean="0"/>
              <a:t>(X</a:t>
            </a:r>
            <a:r>
              <a:rPr lang="en-US" altLang="zh-CN" sz="1000" dirty="0" smtClean="0"/>
              <a:t>LT</a:t>
            </a:r>
            <a:r>
              <a:rPr lang="en-US" altLang="zh-CN" dirty="0" smtClean="0"/>
              <a:t>&lt;=N+2)</a:t>
            </a:r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The initial queue for the left-turn traffic has been ignored.</a:t>
            </a:r>
          </a:p>
          <a:p>
            <a:pPr marL="1371600" lvl="3" indent="0">
              <a:buNone/>
            </a:pPr>
            <a:r>
              <a:rPr lang="en-US" altLang="zh-CN" dirty="0" smtClean="0"/>
              <a:t>    </a:t>
            </a:r>
            <a:r>
              <a:rPr lang="en-US" altLang="zh-CN" dirty="0" err="1" smtClean="0"/>
              <a:t>Pr</a:t>
            </a:r>
            <a:r>
              <a:rPr lang="en-US" altLang="zh-CN" dirty="0" smtClean="0"/>
              <a:t>(Blockage</a:t>
            </a:r>
            <a:r>
              <a:rPr lang="en-US" altLang="zh-CN" dirty="0"/>
              <a:t>)=</a:t>
            </a:r>
            <a:r>
              <a:rPr lang="en-US" altLang="zh-CN" dirty="0" err="1"/>
              <a:t>Pr</a:t>
            </a:r>
            <a:r>
              <a:rPr lang="en-US" altLang="zh-CN" dirty="0"/>
              <a:t>(X</a:t>
            </a:r>
            <a:r>
              <a:rPr lang="en-US" altLang="zh-CN" sz="1000" dirty="0"/>
              <a:t>TH</a:t>
            </a:r>
            <a:r>
              <a:rPr lang="en-US" altLang="zh-CN" dirty="0"/>
              <a:t>&gt;=N+2)*</a:t>
            </a:r>
            <a:r>
              <a:rPr lang="en-US" altLang="zh-CN" dirty="0" err="1"/>
              <a:t>Pr</a:t>
            </a:r>
            <a:r>
              <a:rPr lang="en-US" altLang="zh-CN" dirty="0"/>
              <a:t>(X</a:t>
            </a:r>
            <a:r>
              <a:rPr lang="en-US" altLang="zh-CN" sz="1000" dirty="0"/>
              <a:t>LT</a:t>
            </a:r>
            <a:r>
              <a:rPr lang="en-US" altLang="zh-CN" dirty="0"/>
              <a:t>&lt;=</a:t>
            </a:r>
            <a:r>
              <a:rPr lang="en-US" altLang="zh-CN" dirty="0" smtClean="0"/>
              <a:t>N+2-</a:t>
            </a:r>
            <a:r>
              <a:rPr lang="en-US" altLang="zh-CN" dirty="0" smtClean="0">
                <a:solidFill>
                  <a:srgbClr val="FF0000"/>
                </a:solidFill>
              </a:rPr>
              <a:t>q</a:t>
            </a:r>
            <a:r>
              <a:rPr lang="en-US" altLang="zh-CN" sz="800" dirty="0" smtClean="0">
                <a:solidFill>
                  <a:srgbClr val="FF0000"/>
                </a:solidFill>
              </a:rPr>
              <a:t>LT</a:t>
            </a:r>
            <a:r>
              <a:rPr lang="en-US" altLang="zh-CN" dirty="0" smtClean="0"/>
              <a:t>)</a:t>
            </a:r>
            <a:endParaRPr lang="en-US" altLang="zh-CN" dirty="0"/>
          </a:p>
          <a:p>
            <a:pPr marL="914400" lvl="2" indent="0">
              <a:buNone/>
            </a:pPr>
            <a:endParaRPr lang="zh-CN" altLang="en-US" dirty="0"/>
          </a:p>
        </p:txBody>
      </p:sp>
      <p:sp>
        <p:nvSpPr>
          <p:cNvPr id="4" name="下箭头 3"/>
          <p:cNvSpPr/>
          <p:nvPr/>
        </p:nvSpPr>
        <p:spPr>
          <a:xfrm>
            <a:off x="4134971" y="3962400"/>
            <a:ext cx="533400" cy="457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49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Deficiencies of the current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" y="1447800"/>
            <a:ext cx="9134475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Process of a cycle: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276201"/>
            <a:ext cx="351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LT: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289" y="6504801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TH:</a:t>
            </a:r>
            <a:endParaRPr lang="en-US" sz="12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0" y="6286500"/>
            <a:ext cx="8637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0" y="3202079"/>
            <a:ext cx="1133475" cy="30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0" y="4784347"/>
            <a:ext cx="1133474" cy="31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2078"/>
            <a:ext cx="1133474" cy="29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50776"/>
            <a:ext cx="1133474" cy="2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1133474" cy="27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1133474" cy="2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31119"/>
            <a:ext cx="1133474" cy="28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192334"/>
            <a:ext cx="1133475" cy="30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524000" y="2667000"/>
            <a:ext cx="990600" cy="676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524000" y="3352877"/>
            <a:ext cx="1066800" cy="10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524000" y="3374922"/>
            <a:ext cx="914400" cy="663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600200" y="4321428"/>
            <a:ext cx="838200" cy="6141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038600" y="2360438"/>
            <a:ext cx="962025" cy="446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010025" y="3338319"/>
            <a:ext cx="942975" cy="435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010025" y="2947800"/>
            <a:ext cx="990600" cy="380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971925" y="3848382"/>
            <a:ext cx="990600" cy="38043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553200" y="2911407"/>
            <a:ext cx="962025" cy="446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546055" y="3849595"/>
            <a:ext cx="962025" cy="446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531768" y="3475383"/>
            <a:ext cx="990600" cy="38043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538912" y="2935739"/>
            <a:ext cx="969168" cy="1293079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995738" y="3005066"/>
            <a:ext cx="966787" cy="12343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33231" y="1905000"/>
            <a:ext cx="75341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/>
              <a:t>Blockage</a:t>
            </a:r>
            <a:endParaRPr lang="en-US" sz="1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514505" y="2306920"/>
            <a:ext cx="75341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/>
              <a:t>Blockage</a:t>
            </a:r>
            <a:endParaRPr lang="en-US" sz="1200" b="1" dirty="0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57" y="4261749"/>
            <a:ext cx="1133475" cy="29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7971956" y="4704667"/>
            <a:ext cx="75212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/>
              <a:t>Spillback</a:t>
            </a:r>
            <a:endParaRPr lang="en-US" sz="12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348020" y="52578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14400" y="5867400"/>
            <a:ext cx="742409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14400" y="5257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66800" y="602519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657600" y="60314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113066" y="600997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933230" y="4507348"/>
            <a:ext cx="82266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/>
              <a:t>Spillback?</a:t>
            </a:r>
            <a:endParaRPr lang="en-US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493629" y="5981323"/>
            <a:ext cx="65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D(A’)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994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7" grpId="0" animBg="1"/>
      <p:bldP spid="49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Deficiencies of the current studies</a:t>
            </a:r>
            <a:endParaRPr lang="zh-CN" altLang="en-US" dirty="0"/>
          </a:p>
        </p:txBody>
      </p:sp>
      <p:pic>
        <p:nvPicPr>
          <p:cNvPr id="5" name="winter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  <p:sp>
        <p:nvSpPr>
          <p:cNvPr id="4" name="矩形 3"/>
          <p:cNvSpPr/>
          <p:nvPr/>
        </p:nvSpPr>
        <p:spPr>
          <a:xfrm>
            <a:off x="524433" y="1658471"/>
            <a:ext cx="1304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Video: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2460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Deficiencies of the current studies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Deficiency 2</a:t>
            </a:r>
            <a:r>
              <a:rPr lang="en-US" altLang="zh-CN" dirty="0"/>
              <a:t>:</a:t>
            </a:r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 smtClean="0"/>
              <a:t>The current model cannot well reflect the real spillback cases.</a:t>
            </a:r>
          </a:p>
          <a:p>
            <a:pPr marL="1371600" lvl="3" indent="0">
              <a:buNone/>
            </a:pPr>
            <a:r>
              <a:rPr lang="en-US" altLang="zh-CN" dirty="0" smtClean="0"/>
              <a:t>        </a:t>
            </a:r>
            <a:r>
              <a:rPr lang="en-US" altLang="zh-CN" dirty="0" err="1" smtClean="0"/>
              <a:t>Pr</a:t>
            </a:r>
            <a:r>
              <a:rPr lang="en-US" altLang="zh-CN" dirty="0" smtClean="0"/>
              <a:t>(Spillback)=</a:t>
            </a:r>
            <a:r>
              <a:rPr lang="en-US" altLang="zh-CN" dirty="0" err="1" smtClean="0"/>
              <a:t>Pr</a:t>
            </a:r>
            <a:r>
              <a:rPr lang="en-US" altLang="zh-CN" dirty="0" smtClean="0"/>
              <a:t>(X</a:t>
            </a:r>
            <a:r>
              <a:rPr lang="en-US" altLang="zh-CN" sz="1000" dirty="0" smtClean="0"/>
              <a:t>TH</a:t>
            </a:r>
            <a:r>
              <a:rPr lang="en-US" altLang="zh-CN" dirty="0" smtClean="0"/>
              <a:t>&lt;=N+2</a:t>
            </a:r>
            <a:r>
              <a:rPr lang="en-US" altLang="zh-CN" dirty="0"/>
              <a:t>)*</a:t>
            </a:r>
            <a:r>
              <a:rPr lang="en-US" altLang="zh-CN" dirty="0" err="1" smtClean="0"/>
              <a:t>Pr</a:t>
            </a:r>
            <a:r>
              <a:rPr lang="en-US" altLang="zh-CN" dirty="0" smtClean="0"/>
              <a:t>(X</a:t>
            </a:r>
            <a:r>
              <a:rPr lang="en-US" altLang="zh-CN" sz="1000" dirty="0" smtClean="0"/>
              <a:t>LT</a:t>
            </a:r>
            <a:r>
              <a:rPr lang="en-US" altLang="zh-CN" dirty="0" smtClean="0"/>
              <a:t>&gt;=N+2</a:t>
            </a:r>
            <a:r>
              <a:rPr lang="en-US" altLang="zh-CN" dirty="0"/>
              <a:t>)</a:t>
            </a:r>
          </a:p>
          <a:p>
            <a:pPr marL="1371600" lvl="3" indent="0">
              <a:buNone/>
            </a:pPr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The probability of spillback situation may be overestimated.</a:t>
            </a:r>
          </a:p>
          <a:p>
            <a:endParaRPr lang="en-US" altLang="zh-CN" dirty="0" smtClean="0"/>
          </a:p>
        </p:txBody>
      </p:sp>
      <p:sp>
        <p:nvSpPr>
          <p:cNvPr id="4" name="下箭头 3"/>
          <p:cNvSpPr/>
          <p:nvPr/>
        </p:nvSpPr>
        <p:spPr>
          <a:xfrm>
            <a:off x="4215653" y="3574676"/>
            <a:ext cx="533400" cy="533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48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Deficiencies of the current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" y="1447800"/>
            <a:ext cx="9134475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Process of a cycle: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276201"/>
            <a:ext cx="351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LT: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289" y="6504801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TH:</a:t>
            </a:r>
            <a:endParaRPr lang="en-US" sz="12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0" y="6286500"/>
            <a:ext cx="8637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0" y="3202079"/>
            <a:ext cx="1133475" cy="30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0" y="4784347"/>
            <a:ext cx="1133474" cy="31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2078"/>
            <a:ext cx="1133474" cy="29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50776"/>
            <a:ext cx="1133474" cy="2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1133474" cy="27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1133474" cy="2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31119"/>
            <a:ext cx="1133474" cy="28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192334"/>
            <a:ext cx="1133475" cy="30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524000" y="2667000"/>
            <a:ext cx="990600" cy="676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524000" y="3352877"/>
            <a:ext cx="1066800" cy="10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524000" y="3374922"/>
            <a:ext cx="914400" cy="663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600200" y="4321428"/>
            <a:ext cx="838200" cy="6141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038600" y="2360438"/>
            <a:ext cx="962025" cy="446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010025" y="3338319"/>
            <a:ext cx="942975" cy="435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010025" y="2947800"/>
            <a:ext cx="990600" cy="380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971925" y="3848382"/>
            <a:ext cx="990600" cy="38043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553200" y="2911407"/>
            <a:ext cx="962025" cy="446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546055" y="3849595"/>
            <a:ext cx="962025" cy="446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531768" y="3475383"/>
            <a:ext cx="990600" cy="38043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538912" y="2935739"/>
            <a:ext cx="969168" cy="1293079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995738" y="3005066"/>
            <a:ext cx="966787" cy="12343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33231" y="1905000"/>
            <a:ext cx="75341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/>
              <a:t>Blockage</a:t>
            </a:r>
            <a:endParaRPr lang="en-US" sz="1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514505" y="2306920"/>
            <a:ext cx="75341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/>
              <a:t>Blockage</a:t>
            </a:r>
            <a:endParaRPr lang="en-US" sz="1200" b="1" dirty="0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57" y="4261749"/>
            <a:ext cx="1133475" cy="29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7971956" y="4704667"/>
            <a:ext cx="75212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/>
              <a:t>Spillback</a:t>
            </a:r>
            <a:endParaRPr lang="en-US" sz="12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348020" y="52578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14400" y="5867400"/>
            <a:ext cx="742409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14400" y="5257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66800" y="602519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657600" y="60314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113066" y="600997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933230" y="4507348"/>
            <a:ext cx="82266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/>
              <a:t>Spillback?</a:t>
            </a:r>
            <a:endParaRPr lang="en-US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493629" y="5981323"/>
            <a:ext cx="65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D(A’)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675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7" grpId="0" animBg="1"/>
      <p:bldP spid="49" grpId="0" animBg="1"/>
      <p:bldP spid="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Further </a:t>
            </a:r>
            <a:r>
              <a:rPr lang="en-US" altLang="zh-CN" dirty="0" smtClean="0"/>
              <a:t>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826" y="1455360"/>
            <a:ext cx="8656765" cy="4525963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Idea</a:t>
            </a:r>
          </a:p>
          <a:p>
            <a:pPr marL="400050" lvl="1" indent="0">
              <a:buNone/>
            </a:pPr>
            <a:r>
              <a:rPr lang="en-US" altLang="zh-CN" sz="2400" dirty="0" smtClean="0"/>
              <a:t>Point A: </a:t>
            </a:r>
          </a:p>
          <a:p>
            <a:pPr marL="400050" lvl="1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   Existing queue (</a:t>
            </a:r>
            <a:r>
              <a:rPr lang="en-US" altLang="zh-CN" sz="2400" dirty="0" err="1" smtClean="0"/>
              <a:t>q</a:t>
            </a:r>
            <a:r>
              <a:rPr lang="en-US" altLang="zh-CN" sz="1000" dirty="0" err="1" smtClean="0"/>
              <a:t>LT</a:t>
            </a:r>
            <a:r>
              <a:rPr lang="en-US" altLang="zh-CN" sz="2400" dirty="0" smtClean="0"/>
              <a:t>) </a:t>
            </a:r>
          </a:p>
          <a:p>
            <a:pPr marL="400050" lvl="1" indent="0">
              <a:buNone/>
            </a:pPr>
            <a:r>
              <a:rPr lang="en-US" altLang="zh-CN" sz="2400" dirty="0" smtClean="0"/>
              <a:t>Point A </a:t>
            </a:r>
            <a:r>
              <a:rPr lang="en-US" altLang="zh-CN" sz="2400" dirty="0" smtClean="0">
                <a:sym typeface="Wingdings" panose="05000000000000000000" pitchFamily="2" charset="2"/>
              </a:rPr>
              <a:t> Point C: </a:t>
            </a:r>
          </a:p>
          <a:p>
            <a:pPr marL="400050" lvl="1" indent="0">
              <a:buNone/>
            </a:pPr>
            <a:r>
              <a:rPr lang="en-US" altLang="zh-CN" sz="2400" dirty="0">
                <a:sym typeface="Wingdings" panose="05000000000000000000" pitchFamily="2" charset="2"/>
              </a:rPr>
              <a:t> </a:t>
            </a:r>
            <a:r>
              <a:rPr lang="en-US" altLang="zh-CN" sz="2400" dirty="0" smtClean="0">
                <a:sym typeface="Wingdings" panose="05000000000000000000" pitchFamily="2" charset="2"/>
              </a:rPr>
              <a:t>        Probability of blockage (</a:t>
            </a:r>
            <a:r>
              <a:rPr lang="en-US" altLang="zh-CN" sz="2400" dirty="0" err="1" smtClean="0">
                <a:sym typeface="Wingdings" panose="05000000000000000000" pitchFamily="2" charset="2"/>
              </a:rPr>
              <a:t>Pr</a:t>
            </a:r>
            <a:r>
              <a:rPr lang="en-US" altLang="zh-CN" sz="1000" dirty="0" err="1" smtClean="0">
                <a:sym typeface="Wingdings" panose="05000000000000000000" pitchFamily="2" charset="2"/>
              </a:rPr>
              <a:t>block</a:t>
            </a:r>
            <a:r>
              <a:rPr lang="en-US" altLang="zh-CN" sz="2400" dirty="0" smtClean="0">
                <a:sym typeface="Wingdings" panose="05000000000000000000" pitchFamily="2" charset="2"/>
              </a:rPr>
              <a:t>)</a:t>
            </a:r>
          </a:p>
          <a:p>
            <a:pPr marL="400050" lvl="1" indent="0">
              <a:buNone/>
            </a:pPr>
            <a:r>
              <a:rPr lang="en-US" altLang="zh-CN" sz="2400" dirty="0">
                <a:sym typeface="Wingdings" panose="05000000000000000000" pitchFamily="2" charset="2"/>
              </a:rPr>
              <a:t> </a:t>
            </a:r>
            <a:r>
              <a:rPr lang="en-US" altLang="zh-CN" sz="2400" dirty="0" smtClean="0">
                <a:sym typeface="Wingdings" panose="05000000000000000000" pitchFamily="2" charset="2"/>
              </a:rPr>
              <a:t>        Expected # of LT vehicles that pass the intersection (</a:t>
            </a:r>
            <a:r>
              <a:rPr lang="en-US" altLang="zh-CN" sz="2400" dirty="0" err="1" smtClean="0">
                <a:sym typeface="Wingdings" panose="05000000000000000000" pitchFamily="2" charset="2"/>
              </a:rPr>
              <a:t>V</a:t>
            </a:r>
            <a:r>
              <a:rPr lang="en-US" altLang="zh-CN" sz="1100" dirty="0" err="1" smtClean="0">
                <a:sym typeface="Wingdings" panose="05000000000000000000" pitchFamily="2" charset="2"/>
              </a:rPr>
              <a:t>capacity</a:t>
            </a:r>
            <a:r>
              <a:rPr lang="en-US" altLang="zh-CN" sz="2400" dirty="0" smtClean="0">
                <a:sym typeface="Wingdings" panose="05000000000000000000" pitchFamily="2" charset="2"/>
              </a:rPr>
              <a:t>)</a:t>
            </a:r>
          </a:p>
          <a:p>
            <a:pPr marL="400050" lvl="1" indent="0">
              <a:buNone/>
            </a:pPr>
            <a:r>
              <a:rPr lang="en-US" altLang="zh-CN" sz="2400" dirty="0">
                <a:sym typeface="Wingdings" panose="05000000000000000000" pitchFamily="2" charset="2"/>
              </a:rPr>
              <a:t> </a:t>
            </a:r>
            <a:r>
              <a:rPr lang="en-US" altLang="zh-CN" sz="2400" dirty="0" smtClean="0">
                <a:sym typeface="Wingdings" panose="05000000000000000000" pitchFamily="2" charset="2"/>
              </a:rPr>
              <a:t>        Expected # of LT vehicles that do not pass (</a:t>
            </a:r>
            <a:r>
              <a:rPr lang="en-US" altLang="zh-CN" sz="2400" dirty="0" err="1" smtClean="0">
                <a:sym typeface="Wingdings" panose="05000000000000000000" pitchFamily="2" charset="2"/>
              </a:rPr>
              <a:t>V</a:t>
            </a:r>
            <a:r>
              <a:rPr lang="en-US" altLang="zh-CN" sz="1100" dirty="0" err="1" smtClean="0">
                <a:sym typeface="Wingdings" panose="05000000000000000000" pitchFamily="2" charset="2"/>
              </a:rPr>
              <a:t>nopass</a:t>
            </a:r>
            <a:r>
              <a:rPr lang="en-US" altLang="zh-CN" sz="2400" dirty="0" smtClean="0">
                <a:sym typeface="Wingdings" panose="05000000000000000000" pitchFamily="2" charset="2"/>
              </a:rPr>
              <a:t>)</a:t>
            </a:r>
          </a:p>
          <a:p>
            <a:pPr marL="400050" lvl="1" indent="0">
              <a:buNone/>
            </a:pPr>
            <a:r>
              <a:rPr lang="en-US" altLang="zh-CN" sz="2400" dirty="0" smtClean="0">
                <a:sym typeface="Wingdings" panose="05000000000000000000" pitchFamily="2" charset="2"/>
              </a:rPr>
              <a:t>Point C  Point A’: </a:t>
            </a:r>
          </a:p>
          <a:p>
            <a:pPr marL="400050" lvl="1" indent="0">
              <a:buNone/>
            </a:pPr>
            <a:r>
              <a:rPr lang="en-US" altLang="zh-CN" sz="2400" dirty="0" smtClean="0">
                <a:sym typeface="Wingdings" panose="05000000000000000000" pitchFamily="2" charset="2"/>
              </a:rPr>
              <a:t>         Probability of spillback under all different </a:t>
            </a:r>
            <a:r>
              <a:rPr lang="en-US" altLang="zh-CN" sz="2400" dirty="0">
                <a:sym typeface="Wingdings" panose="05000000000000000000" pitchFamily="2" charset="2"/>
              </a:rPr>
              <a:t>cases (</a:t>
            </a:r>
            <a:r>
              <a:rPr lang="en-US" altLang="zh-CN" sz="2400" dirty="0" err="1" smtClean="0">
                <a:sym typeface="Wingdings" panose="05000000000000000000" pitchFamily="2" charset="2"/>
              </a:rPr>
              <a:t>Pr</a:t>
            </a:r>
            <a:r>
              <a:rPr lang="en-US" altLang="zh-CN" sz="1000" dirty="0" err="1" smtClean="0">
                <a:sym typeface="Wingdings" panose="05000000000000000000" pitchFamily="2" charset="2"/>
              </a:rPr>
              <a:t>spill</a:t>
            </a:r>
            <a:r>
              <a:rPr lang="en-US" altLang="zh-CN" sz="2400" dirty="0" smtClean="0">
                <a:sym typeface="Wingdings" panose="05000000000000000000" pitchFamily="2" charset="2"/>
              </a:rPr>
              <a:t>)</a:t>
            </a:r>
          </a:p>
          <a:p>
            <a:pPr marL="400050" lvl="1" indent="0">
              <a:buNone/>
            </a:pPr>
            <a:r>
              <a:rPr lang="en-US" altLang="zh-CN" sz="2400" dirty="0" smtClean="0">
                <a:sym typeface="Wingdings" panose="05000000000000000000" pitchFamily="2" charset="2"/>
              </a:rPr>
              <a:t>         New expected existing queue for next cycle (</a:t>
            </a:r>
            <a:r>
              <a:rPr lang="en-US" altLang="zh-CN" sz="2400" dirty="0" err="1" smtClean="0">
                <a:sym typeface="Wingdings" panose="05000000000000000000" pitchFamily="2" charset="2"/>
              </a:rPr>
              <a:t>q</a:t>
            </a:r>
            <a:r>
              <a:rPr lang="en-US" altLang="zh-CN" sz="1100" dirty="0" err="1" smtClean="0">
                <a:sym typeface="Wingdings" panose="05000000000000000000" pitchFamily="2" charset="2"/>
              </a:rPr>
              <a:t>LT</a:t>
            </a:r>
            <a:r>
              <a:rPr lang="en-US" altLang="zh-CN" sz="2400" dirty="0" smtClean="0">
                <a:sym typeface="Wingdings" panose="05000000000000000000" pitchFamily="2" charset="2"/>
              </a:rPr>
              <a:t>’)</a:t>
            </a:r>
          </a:p>
          <a:p>
            <a:pPr marL="0" indent="0">
              <a:buNone/>
            </a:pPr>
            <a:endParaRPr lang="en-US" altLang="zh-CN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CN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" y="6276201"/>
            <a:ext cx="351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LT: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289" y="6504801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TH:</a:t>
            </a:r>
            <a:endParaRPr lang="en-US" sz="12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0" y="6286500"/>
            <a:ext cx="8637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602519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60314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3066" y="600997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93629" y="5981323"/>
            <a:ext cx="65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D(A’)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46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Further </a:t>
            </a:r>
            <a:r>
              <a:rPr lang="en-US" altLang="zh-CN" dirty="0" smtClean="0"/>
              <a:t>analysis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1826" y="1455360"/>
                <a:ext cx="8656765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 smtClean="0">
                    <a:sym typeface="Wingdings" panose="05000000000000000000" pitchFamily="2" charset="2"/>
                  </a:rPr>
                  <a:t>Input:</a:t>
                </a:r>
              </a:p>
              <a:p>
                <a:pPr lvl="1"/>
                <a:r>
                  <a:rPr lang="en-US" altLang="zh-CN" sz="2400" dirty="0" smtClean="0">
                    <a:sym typeface="Wingdings" panose="05000000000000000000" pitchFamily="2" charset="2"/>
                  </a:rPr>
                  <a:t>Left-turn traffic arrival rate: </a:t>
                </a:r>
                <a:r>
                  <a:rPr lang="en-US" altLang="zh-CN" sz="2400" dirty="0" err="1" smtClean="0">
                    <a:sym typeface="Wingdings" panose="05000000000000000000" pitchFamily="2" charset="2"/>
                  </a:rPr>
                  <a:t>a</a:t>
                </a:r>
                <a:r>
                  <a:rPr lang="en-US" altLang="zh-CN" sz="2400" baseline="-25000" dirty="0" err="1" smtClean="0">
                    <a:sym typeface="Wingdings" panose="05000000000000000000" pitchFamily="2" charset="2"/>
                  </a:rPr>
                  <a:t>LT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 (</a:t>
                </a:r>
                <a:r>
                  <a:rPr lang="en-US" altLang="zh-CN" sz="2400" dirty="0" err="1" smtClean="0">
                    <a:sym typeface="Wingdings" panose="05000000000000000000" pitchFamily="2" charset="2"/>
                  </a:rPr>
                  <a:t>veh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/h);</a:t>
                </a:r>
                <a:endParaRPr lang="en-US" altLang="zh-CN" sz="2400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altLang="zh-CN" sz="2400" dirty="0" smtClean="0">
                    <a:sym typeface="Wingdings" panose="05000000000000000000" pitchFamily="2" charset="2"/>
                  </a:rPr>
                  <a:t>Total through traffic arrival rate: </a:t>
                </a:r>
                <a:r>
                  <a:rPr lang="en-US" altLang="zh-CN" sz="2400" dirty="0" err="1" smtClean="0">
                    <a:sym typeface="Wingdings" panose="05000000000000000000" pitchFamily="2" charset="2"/>
                  </a:rPr>
                  <a:t>a</a:t>
                </a:r>
                <a:r>
                  <a:rPr lang="en-US" altLang="zh-CN" sz="2400" baseline="-25000" dirty="0" err="1" smtClean="0">
                    <a:sym typeface="Wingdings" panose="05000000000000000000" pitchFamily="2" charset="2"/>
                  </a:rPr>
                  <a:t>TH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 (</a:t>
                </a:r>
                <a:r>
                  <a:rPr lang="en-US" altLang="zh-CN" sz="2400" dirty="0" err="1" smtClean="0">
                    <a:sym typeface="Wingdings" panose="05000000000000000000" pitchFamily="2" charset="2"/>
                  </a:rPr>
                  <a:t>veh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/h);</a:t>
                </a:r>
              </a:p>
              <a:p>
                <a:pPr lvl="1"/>
                <a:r>
                  <a:rPr lang="en-US" altLang="zh-CN" sz="2400" dirty="0" smtClean="0">
                    <a:sym typeface="Wingdings" panose="05000000000000000000" pitchFamily="2" charset="2"/>
                  </a:rPr>
                  <a:t>Cycle length: C (s);</a:t>
                </a:r>
              </a:p>
              <a:p>
                <a:pPr lvl="1"/>
                <a:r>
                  <a:rPr lang="en-US" altLang="zh-CN" sz="2400" dirty="0">
                    <a:sym typeface="Wingdings" panose="05000000000000000000" pitchFamily="2" charset="2"/>
                  </a:rPr>
                  <a:t>Green time for through 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traffic: </a:t>
                </a:r>
                <a:r>
                  <a:rPr lang="en-US" altLang="zh-CN" sz="2400" dirty="0" err="1">
                    <a:sym typeface="Wingdings" panose="05000000000000000000" pitchFamily="2" charset="2"/>
                  </a:rPr>
                  <a:t>g</a:t>
                </a:r>
                <a:r>
                  <a:rPr lang="en-US" altLang="zh-CN" sz="2400" baseline="-25000" dirty="0" err="1">
                    <a:sym typeface="Wingdings" panose="05000000000000000000" pitchFamily="2" charset="2"/>
                  </a:rPr>
                  <a:t>TH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 (s);</a:t>
                </a:r>
              </a:p>
              <a:p>
                <a:pPr lvl="1"/>
                <a:r>
                  <a:rPr lang="en-US" altLang="zh-CN" sz="2400" dirty="0">
                    <a:sym typeface="Wingdings" panose="05000000000000000000" pitchFamily="2" charset="2"/>
                  </a:rPr>
                  <a:t>Green time for 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left-turn traffic: </a:t>
                </a:r>
                <a:r>
                  <a:rPr lang="en-US" altLang="zh-CN" sz="2400" dirty="0" err="1" smtClean="0">
                    <a:sym typeface="Wingdings" panose="05000000000000000000" pitchFamily="2" charset="2"/>
                  </a:rPr>
                  <a:t>g</a:t>
                </a:r>
                <a:r>
                  <a:rPr lang="en-US" altLang="zh-CN" sz="2400" baseline="-25000" dirty="0" err="1" smtClean="0">
                    <a:sym typeface="Wingdings" panose="05000000000000000000" pitchFamily="2" charset="2"/>
                  </a:rPr>
                  <a:t>LT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 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(s);</a:t>
                </a:r>
              </a:p>
              <a:p>
                <a:pPr lvl="1"/>
                <a:r>
                  <a:rPr lang="en-US" altLang="zh-CN" sz="2400" dirty="0" smtClean="0">
                    <a:sym typeface="Wingdings" panose="05000000000000000000" pitchFamily="2" charset="2"/>
                  </a:rPr>
                  <a:t>Bay length: L (</a:t>
                </a:r>
                <a:r>
                  <a:rPr lang="en-US" altLang="zh-CN" sz="2400" dirty="0" err="1" smtClean="0">
                    <a:sym typeface="Wingdings" panose="05000000000000000000" pitchFamily="2" charset="2"/>
                  </a:rPr>
                  <a:t>veh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);</a:t>
                </a:r>
              </a:p>
              <a:p>
                <a:pPr lvl="1"/>
                <a:r>
                  <a:rPr lang="en-US" altLang="zh-CN" sz="2400" dirty="0" smtClean="0">
                    <a:sym typeface="Wingdings" panose="05000000000000000000" pitchFamily="2" charset="2"/>
                  </a:rPr>
                  <a:t>Saturation flow rate: s (</a:t>
                </a:r>
                <a:r>
                  <a:rPr lang="en-US" altLang="zh-CN" sz="2400" dirty="0" err="1" smtClean="0">
                    <a:sym typeface="Wingdings" panose="05000000000000000000" pitchFamily="2" charset="2"/>
                  </a:rPr>
                  <a:t>veh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/h);</a:t>
                </a:r>
              </a:p>
              <a:p>
                <a:pPr lvl="1"/>
                <a:r>
                  <a:rPr lang="en-US" altLang="zh-CN" sz="2400" dirty="0" smtClean="0">
                    <a:sym typeface="Wingdings" panose="05000000000000000000" pitchFamily="2" charset="2"/>
                  </a:rPr>
                  <a:t>Initial existing left-turn queue at A: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𝐿𝑇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sup>
                    </m:sSubSup>
                  </m:oMath>
                </a14:m>
                <a:endParaRPr lang="en-US" altLang="zh-CN" sz="2400" dirty="0" smtClean="0">
                  <a:sym typeface="Wingdings" panose="05000000000000000000" pitchFamily="2" charset="2"/>
                </a:endParaRPr>
              </a:p>
              <a:p>
                <a:pPr lvl="1"/>
                <a:endParaRPr lang="en-US" altLang="zh-CN" sz="24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altLang="zh-CN" sz="28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826" y="1455360"/>
                <a:ext cx="8656765" cy="4525963"/>
              </a:xfrm>
              <a:blipFill rotWithShape="1">
                <a:blip r:embed="rId2"/>
                <a:stretch>
                  <a:fillRect l="-1197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6200" y="6276201"/>
            <a:ext cx="351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LT: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289" y="6504801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TH:</a:t>
            </a:r>
            <a:endParaRPr lang="en-US" sz="12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0" y="6286500"/>
            <a:ext cx="8637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602519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60314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3066" y="600997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93629" y="5981323"/>
            <a:ext cx="65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D(A’)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360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Further </a:t>
            </a:r>
            <a:r>
              <a:rPr lang="en-US" altLang="zh-CN" dirty="0" smtClean="0"/>
              <a:t>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" y="1455360"/>
            <a:ext cx="8988837" cy="4525963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2800" dirty="0" smtClean="0">
                <a:sym typeface="Wingdings" panose="05000000000000000000" pitchFamily="2" charset="2"/>
              </a:rPr>
              <a:t>Notation:</a:t>
            </a:r>
          </a:p>
          <a:p>
            <a:pPr lvl="1"/>
            <a:r>
              <a:rPr lang="en-US" altLang="zh-CN" sz="2400" dirty="0" err="1" smtClean="0">
                <a:sym typeface="Wingdings" panose="05000000000000000000" pitchFamily="2" charset="2"/>
              </a:rPr>
              <a:t>i</a:t>
            </a:r>
            <a:r>
              <a:rPr lang="en-US" altLang="zh-CN" sz="2400" dirty="0" smtClean="0">
                <a:sym typeface="Wingdings" panose="05000000000000000000" pitchFamily="2" charset="2"/>
              </a:rPr>
              <a:t> is </a:t>
            </a:r>
            <a:r>
              <a:rPr lang="en-US" altLang="zh-CN" sz="2400" dirty="0">
                <a:sym typeface="Wingdings" panose="05000000000000000000" pitchFamily="2" charset="2"/>
              </a:rPr>
              <a:t>the number of through vehicles arriving during AC;</a:t>
            </a:r>
            <a:endParaRPr lang="en-US" altLang="zh-CN" sz="2400" dirty="0" smtClean="0">
              <a:sym typeface="Wingdings" panose="05000000000000000000" pitchFamily="2" charset="2"/>
            </a:endParaRPr>
          </a:p>
          <a:p>
            <a:pPr lvl="1"/>
            <a:r>
              <a:rPr lang="en-US" altLang="zh-CN" sz="2400" dirty="0" smtClean="0">
                <a:sym typeface="Wingdings" panose="05000000000000000000" pitchFamily="2" charset="2"/>
              </a:rPr>
              <a:t>j is</a:t>
            </a:r>
            <a:r>
              <a:rPr lang="en-US" altLang="zh-CN" sz="2400" dirty="0">
                <a:sym typeface="Wingdings" panose="05000000000000000000" pitchFamily="2" charset="2"/>
              </a:rPr>
              <a:t> the number of </a:t>
            </a:r>
            <a:r>
              <a:rPr lang="en-US" altLang="zh-CN" sz="2400" dirty="0" smtClean="0">
                <a:sym typeface="Wingdings" panose="05000000000000000000" pitchFamily="2" charset="2"/>
              </a:rPr>
              <a:t>left-turn </a:t>
            </a:r>
            <a:r>
              <a:rPr lang="en-US" altLang="zh-CN" sz="2400" dirty="0">
                <a:sym typeface="Wingdings" panose="05000000000000000000" pitchFamily="2" charset="2"/>
              </a:rPr>
              <a:t>vehicles arriving during AC</a:t>
            </a:r>
            <a:r>
              <a:rPr lang="en-US" altLang="zh-CN" sz="2400" dirty="0" smtClean="0">
                <a:sym typeface="Wingdings" panose="05000000000000000000" pitchFamily="2" charset="2"/>
              </a:rPr>
              <a:t>;</a:t>
            </a:r>
          </a:p>
          <a:p>
            <a:pPr lvl="1"/>
            <a:r>
              <a:rPr lang="en-US" altLang="zh-CN" sz="2400" dirty="0" smtClean="0">
                <a:sym typeface="Wingdings" panose="05000000000000000000" pitchFamily="2" charset="2"/>
              </a:rPr>
              <a:t>k is the number of left-turn vehicles arriving the intersection before the </a:t>
            </a:r>
            <a:r>
              <a:rPr lang="en-US" altLang="zh-CN" sz="2400" dirty="0" err="1" smtClean="0">
                <a:sym typeface="Wingdings" panose="05000000000000000000" pitchFamily="2" charset="2"/>
              </a:rPr>
              <a:t>L</a:t>
            </a:r>
            <a:r>
              <a:rPr lang="en-US" altLang="zh-CN" sz="2400" baseline="30000" dirty="0" err="1" smtClean="0">
                <a:sym typeface="Wingdings" panose="05000000000000000000" pitchFamily="2" charset="2"/>
              </a:rPr>
              <a:t>th</a:t>
            </a:r>
            <a:r>
              <a:rPr lang="en-US" altLang="zh-CN" sz="2400" dirty="0" smtClean="0">
                <a:sym typeface="Wingdings" panose="05000000000000000000" pitchFamily="2" charset="2"/>
              </a:rPr>
              <a:t> through arriving vehicles;</a:t>
            </a:r>
          </a:p>
          <a:p>
            <a:pPr lvl="1"/>
            <a:r>
              <a:rPr lang="en-US" altLang="zh-CN" sz="2400" dirty="0" err="1" smtClean="0">
                <a:sym typeface="Wingdings" panose="05000000000000000000" pitchFamily="2" charset="2"/>
              </a:rPr>
              <a:t>C</a:t>
            </a:r>
            <a:r>
              <a:rPr lang="en-US" altLang="zh-CN" sz="2400" baseline="-25000" dirty="0" err="1" smtClean="0">
                <a:sym typeface="Wingdings" panose="05000000000000000000" pitchFamily="2" charset="2"/>
              </a:rPr>
              <a:t>ij</a:t>
            </a:r>
            <a:r>
              <a:rPr lang="en-US" altLang="zh-CN" sz="2400" dirty="0" smtClean="0">
                <a:sym typeface="Wingdings" panose="05000000000000000000" pitchFamily="2" charset="2"/>
              </a:rPr>
              <a:t> is the expected number of left-turn vehicles that can pass the intersection by the end of green interval of left-turn phase, under the given </a:t>
            </a:r>
            <a:r>
              <a:rPr lang="en-US" altLang="zh-CN" sz="2400" dirty="0" err="1" smtClean="0">
                <a:sym typeface="Wingdings" panose="05000000000000000000" pitchFamily="2" charset="2"/>
              </a:rPr>
              <a:t>i</a:t>
            </a:r>
            <a:r>
              <a:rPr lang="en-US" altLang="zh-CN" sz="2400" dirty="0" smtClean="0">
                <a:sym typeface="Wingdings" panose="05000000000000000000" pitchFamily="2" charset="2"/>
              </a:rPr>
              <a:t> and j;</a:t>
            </a:r>
          </a:p>
          <a:p>
            <a:pPr lvl="1"/>
            <a:r>
              <a:rPr lang="en-US" altLang="zh-CN" sz="2400" dirty="0" err="1" smtClean="0">
                <a:sym typeface="Wingdings" panose="05000000000000000000" pitchFamily="2" charset="2"/>
              </a:rPr>
              <a:t>R</a:t>
            </a:r>
            <a:r>
              <a:rPr lang="en-US" altLang="zh-CN" sz="2400" baseline="-25000" dirty="0" err="1" smtClean="0">
                <a:sym typeface="Wingdings" panose="05000000000000000000" pitchFamily="2" charset="2"/>
              </a:rPr>
              <a:t>ij</a:t>
            </a:r>
            <a:r>
              <a:rPr lang="en-US" altLang="zh-CN" sz="2400" dirty="0" smtClean="0">
                <a:sym typeface="Wingdings" panose="05000000000000000000" pitchFamily="2" charset="2"/>
              </a:rPr>
              <a:t> </a:t>
            </a:r>
            <a:r>
              <a:rPr lang="en-US" altLang="zh-CN" sz="2400" dirty="0">
                <a:sym typeface="Wingdings" panose="05000000000000000000" pitchFamily="2" charset="2"/>
              </a:rPr>
              <a:t>is the expected number of left-turn vehicles that </a:t>
            </a:r>
            <a:r>
              <a:rPr lang="en-US" altLang="zh-CN" sz="2400" dirty="0" smtClean="0">
                <a:sym typeface="Wingdings" panose="05000000000000000000" pitchFamily="2" charset="2"/>
              </a:rPr>
              <a:t>stay in queue at the end </a:t>
            </a:r>
            <a:r>
              <a:rPr lang="en-US" altLang="zh-CN" sz="2400" dirty="0">
                <a:sym typeface="Wingdings" panose="05000000000000000000" pitchFamily="2" charset="2"/>
              </a:rPr>
              <a:t>of green interval of left-turn phase, under the given </a:t>
            </a:r>
            <a:r>
              <a:rPr lang="en-US" altLang="zh-CN" sz="2400" dirty="0" err="1">
                <a:sym typeface="Wingdings" panose="05000000000000000000" pitchFamily="2" charset="2"/>
              </a:rPr>
              <a:t>i</a:t>
            </a:r>
            <a:r>
              <a:rPr lang="en-US" altLang="zh-CN" sz="2400" dirty="0">
                <a:sym typeface="Wingdings" panose="05000000000000000000" pitchFamily="2" charset="2"/>
              </a:rPr>
              <a:t> and j</a:t>
            </a:r>
            <a:r>
              <a:rPr lang="en-US" altLang="zh-CN" sz="2400" dirty="0" smtClean="0">
                <a:sym typeface="Wingdings" panose="05000000000000000000" pitchFamily="2" charset="2"/>
              </a:rPr>
              <a:t>;</a:t>
            </a:r>
          </a:p>
          <a:p>
            <a:pPr lvl="1"/>
            <a:r>
              <a:rPr lang="en-US" altLang="zh-CN" sz="2400" dirty="0" err="1" smtClean="0">
                <a:sym typeface="Wingdings" panose="05000000000000000000" pitchFamily="2" charset="2"/>
              </a:rPr>
              <a:t>s</a:t>
            </a:r>
            <a:r>
              <a:rPr lang="en-US" altLang="zh-CN" sz="2400" baseline="-25000" dirty="0" err="1" smtClean="0">
                <a:sym typeface="Wingdings" panose="05000000000000000000" pitchFamily="2" charset="2"/>
              </a:rPr>
              <a:t>TH</a:t>
            </a:r>
            <a:r>
              <a:rPr lang="en-US" altLang="zh-CN" sz="2400" dirty="0" smtClean="0">
                <a:sym typeface="Wingdings" panose="05000000000000000000" pitchFamily="2" charset="2"/>
              </a:rPr>
              <a:t> is the maximum number of vehicles that can pass the intersection during the green interval for through traffic in one cycle;</a:t>
            </a:r>
          </a:p>
          <a:p>
            <a:pPr lvl="1"/>
            <a:r>
              <a:rPr lang="en-US" altLang="zh-CN" sz="2400" dirty="0" err="1" smtClean="0">
                <a:sym typeface="Wingdings" panose="05000000000000000000" pitchFamily="2" charset="2"/>
              </a:rPr>
              <a:t>s</a:t>
            </a:r>
            <a:r>
              <a:rPr lang="en-US" altLang="zh-CN" sz="2400" baseline="-25000" dirty="0" err="1" smtClean="0">
                <a:sym typeface="Wingdings" panose="05000000000000000000" pitchFamily="2" charset="2"/>
              </a:rPr>
              <a:t>LT</a:t>
            </a:r>
            <a:r>
              <a:rPr lang="en-US" altLang="zh-CN" sz="2400" dirty="0" smtClean="0">
                <a:sym typeface="Wingdings" panose="05000000000000000000" pitchFamily="2" charset="2"/>
              </a:rPr>
              <a:t> </a:t>
            </a:r>
            <a:r>
              <a:rPr lang="en-US" altLang="zh-CN" sz="2400" dirty="0">
                <a:sym typeface="Wingdings" panose="05000000000000000000" pitchFamily="2" charset="2"/>
              </a:rPr>
              <a:t>is the maximum number of vehicles that can pass the intersection during the green interval for </a:t>
            </a:r>
            <a:r>
              <a:rPr lang="en-US" altLang="zh-CN" sz="2400" dirty="0" smtClean="0">
                <a:sym typeface="Wingdings" panose="05000000000000000000" pitchFamily="2" charset="2"/>
              </a:rPr>
              <a:t>left-turn </a:t>
            </a:r>
            <a:r>
              <a:rPr lang="en-US" altLang="zh-CN" sz="2400" dirty="0">
                <a:sym typeface="Wingdings" panose="05000000000000000000" pitchFamily="2" charset="2"/>
              </a:rPr>
              <a:t>traffic in one cycle</a:t>
            </a:r>
            <a:r>
              <a:rPr lang="en-US" altLang="zh-CN" sz="2400" dirty="0" smtClean="0">
                <a:sym typeface="Wingdings" panose="05000000000000000000" pitchFamily="2" charset="2"/>
              </a:rPr>
              <a:t>;</a:t>
            </a:r>
          </a:p>
          <a:p>
            <a:pPr lvl="1"/>
            <a:r>
              <a:rPr lang="en-US" altLang="zh-CN" sz="2400" dirty="0" smtClean="0">
                <a:sym typeface="Wingdings" panose="05000000000000000000" pitchFamily="2" charset="2"/>
              </a:rPr>
              <a:t>C</a:t>
            </a:r>
            <a:r>
              <a:rPr lang="en-US" altLang="zh-CN" sz="2400" baseline="-25000" dirty="0" smtClean="0">
                <a:sym typeface="Wingdings" panose="05000000000000000000" pitchFamily="2" charset="2"/>
              </a:rPr>
              <a:t>TH</a:t>
            </a:r>
            <a:r>
              <a:rPr lang="en-US" altLang="zh-CN" sz="2400" dirty="0" smtClean="0">
                <a:sym typeface="Wingdings" panose="05000000000000000000" pitchFamily="2" charset="2"/>
              </a:rPr>
              <a:t> and C</a:t>
            </a:r>
            <a:r>
              <a:rPr lang="en-US" altLang="zh-CN" sz="2400" baseline="-25000" dirty="0" smtClean="0">
                <a:sym typeface="Wingdings" panose="05000000000000000000" pitchFamily="2" charset="2"/>
              </a:rPr>
              <a:t>LT</a:t>
            </a:r>
            <a:r>
              <a:rPr lang="en-US" altLang="zh-CN" sz="2400" dirty="0" smtClean="0">
                <a:sym typeface="Wingdings" panose="05000000000000000000" pitchFamily="2" charset="2"/>
              </a:rPr>
              <a:t> are the capacity for through and left-turn traffic.</a:t>
            </a:r>
            <a:endParaRPr lang="en-US" altLang="zh-CN" sz="2400" dirty="0">
              <a:sym typeface="Wingdings" panose="05000000000000000000" pitchFamily="2" charset="2"/>
            </a:endParaRPr>
          </a:p>
          <a:p>
            <a:pPr lvl="1"/>
            <a:endParaRPr lang="en-US" altLang="zh-CN" sz="2400" dirty="0" smtClean="0">
              <a:sym typeface="Wingdings" panose="05000000000000000000" pitchFamily="2" charset="2"/>
            </a:endParaRPr>
          </a:p>
          <a:p>
            <a:pPr lvl="1"/>
            <a:endParaRPr lang="en-US" altLang="zh-CN" sz="2400" dirty="0" smtClean="0">
              <a:sym typeface="Wingdings" panose="05000000000000000000" pitchFamily="2" charset="2"/>
            </a:endParaRPr>
          </a:p>
          <a:p>
            <a:pPr lvl="1"/>
            <a:endParaRPr lang="en-US" altLang="zh-CN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CN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" y="6276201"/>
            <a:ext cx="351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LT: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289" y="6504801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TH:</a:t>
            </a:r>
            <a:endParaRPr lang="en-US" sz="12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0" y="6286500"/>
            <a:ext cx="8637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602519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60314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3066" y="600997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93629" y="5981323"/>
            <a:ext cx="65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D(A’)</a:t>
            </a:r>
            <a:endParaRPr lang="zh-CN" alt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737" y="1887394"/>
            <a:ext cx="2215077" cy="62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54231" y="1829653"/>
            <a:ext cx="359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</a:t>
            </a:r>
            <a:r>
              <a:rPr lang="en-US" sz="1400" baseline="-25000" dirty="0" err="1" smtClean="0"/>
              <a:t>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17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Further </a:t>
            </a:r>
            <a:r>
              <a:rPr lang="en-US" altLang="zh-CN" dirty="0" smtClean="0"/>
              <a:t>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" y="1455360"/>
            <a:ext cx="8988837" cy="4525963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ym typeface="Wingdings" panose="05000000000000000000" pitchFamily="2" charset="2"/>
              </a:rPr>
              <a:t>Assumptions: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000" dirty="0" smtClean="0">
                <a:sym typeface="Wingdings" panose="05000000000000000000" pitchFamily="2" charset="2"/>
              </a:rPr>
              <a:t>Arrival patterns of through and left-turn traffic follow two stable and independent Poisson distributions respectively;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000" dirty="0" smtClean="0">
                <a:sym typeface="Wingdings" panose="05000000000000000000" pitchFamily="2" charset="2"/>
              </a:rPr>
              <a:t>Traffic demand is under saturation condition;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000" dirty="0" smtClean="0">
                <a:sym typeface="Wingdings" panose="05000000000000000000" pitchFamily="2" charset="2"/>
              </a:rPr>
              <a:t>All left-turn vehicles use the left-side through lane before reaching the left-turn bay;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000" dirty="0" smtClean="0">
                <a:sym typeface="Wingdings" panose="05000000000000000000" pitchFamily="2" charset="2"/>
              </a:rPr>
              <a:t>Signal timing is fixed</a:t>
            </a:r>
            <a:r>
              <a:rPr lang="en-US" altLang="zh-CN" sz="2000" dirty="0">
                <a:sym typeface="Wingdings" panose="05000000000000000000" pitchFamily="2" charset="2"/>
              </a:rPr>
              <a:t>.</a:t>
            </a:r>
            <a:endParaRPr lang="en-US" altLang="zh-CN" sz="2000" dirty="0" smtClean="0">
              <a:sym typeface="Wingdings" panose="05000000000000000000" pitchFamily="2" charset="2"/>
            </a:endParaRPr>
          </a:p>
          <a:p>
            <a:pPr marL="914400" lvl="1" indent="-457200">
              <a:buFont typeface="+mj-lt"/>
              <a:buAutoNum type="arabicPeriod"/>
            </a:pPr>
            <a:endParaRPr lang="en-US" altLang="zh-CN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CN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" y="6276201"/>
            <a:ext cx="351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LT: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289" y="6504801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TH:</a:t>
            </a:r>
            <a:endParaRPr lang="en-US" sz="12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0" y="6286500"/>
            <a:ext cx="8637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602519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60314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3066" y="600997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93629" y="5981323"/>
            <a:ext cx="65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D(A’)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22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400" dirty="0"/>
              <a:t>At intersections with high left-turn demand </a:t>
            </a:r>
            <a:r>
              <a:rPr lang="en-US" sz="2400" dirty="0" smtClean="0"/>
              <a:t>in conjunction </a:t>
            </a:r>
            <a:r>
              <a:rPr lang="en-US" sz="2400" dirty="0"/>
              <a:t>with high opposing through flow, a protected left-turn </a:t>
            </a:r>
            <a:r>
              <a:rPr lang="en-US" sz="2400" dirty="0" smtClean="0"/>
              <a:t>signal phase</a:t>
            </a:r>
            <a:r>
              <a:rPr lang="en-US" sz="2400" dirty="0"/>
              <a:t>, which can be provided before (leading) or after (lagging) </a:t>
            </a:r>
            <a:r>
              <a:rPr lang="en-US" sz="2400" dirty="0" smtClean="0"/>
              <a:t>the through </a:t>
            </a:r>
            <a:r>
              <a:rPr lang="en-US" sz="2400" dirty="0"/>
              <a:t>movement, is generally used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During </a:t>
            </a:r>
            <a:r>
              <a:rPr lang="en-US" sz="2400" dirty="0"/>
              <a:t>the peak hour when there is a high demand </a:t>
            </a:r>
            <a:r>
              <a:rPr lang="en-US" sz="2400" dirty="0" smtClean="0"/>
              <a:t>of through </a:t>
            </a:r>
            <a:r>
              <a:rPr lang="en-US" sz="2400" dirty="0"/>
              <a:t>and left-turn traffic, the length of the left-turn bay may </a:t>
            </a:r>
            <a:r>
              <a:rPr lang="en-US" sz="2400" dirty="0" smtClean="0"/>
              <a:t>affect the </a:t>
            </a:r>
            <a:r>
              <a:rPr lang="en-US" sz="2400" dirty="0"/>
              <a:t>left-turn capacity and sometimes even the adjacent through </a:t>
            </a:r>
            <a:r>
              <a:rPr lang="en-US" sz="2400" dirty="0" smtClean="0"/>
              <a:t>capacity due to the occurrence of spillback and blockage situation.</a:t>
            </a:r>
          </a:p>
          <a:p>
            <a:pPr lvl="1" algn="just"/>
            <a:r>
              <a:rPr lang="en-US" sz="2000" dirty="0"/>
              <a:t>Blockage: d</a:t>
            </a:r>
            <a:r>
              <a:rPr lang="en-US" sz="2000" dirty="0" smtClean="0"/>
              <a:t>uring </a:t>
            </a:r>
            <a:r>
              <a:rPr lang="en-US" sz="2000" dirty="0"/>
              <a:t>the green phase of left-turn traffic, the left-turn bay is blocked by the queue of through traffic.</a:t>
            </a:r>
          </a:p>
          <a:p>
            <a:pPr lvl="1" algn="just"/>
            <a:endParaRPr lang="en-US" sz="2000" dirty="0"/>
          </a:p>
          <a:p>
            <a:pPr lvl="1" algn="just"/>
            <a:r>
              <a:rPr lang="en-US" sz="2000" dirty="0"/>
              <a:t>Spillback: </a:t>
            </a:r>
            <a:r>
              <a:rPr lang="en-US" sz="2000" dirty="0" smtClean="0"/>
              <a:t>during </a:t>
            </a:r>
            <a:r>
              <a:rPr lang="en-US" sz="2000" dirty="0"/>
              <a:t>the green phase of the through traffic, </a:t>
            </a:r>
            <a:r>
              <a:rPr lang="en-US" sz="2000" dirty="0" smtClean="0"/>
              <a:t>the adjacent lane next to the left-turn bay </a:t>
            </a:r>
            <a:r>
              <a:rPr lang="en-US" sz="2000" dirty="0"/>
              <a:t>is blocked by the queue of left-turn traffic</a:t>
            </a:r>
            <a:r>
              <a:rPr lang="en-US" sz="2000" dirty="0" smtClean="0"/>
              <a:t>.</a:t>
            </a:r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2402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Further </a:t>
            </a:r>
            <a:r>
              <a:rPr lang="en-US" altLang="zh-CN" dirty="0" smtClean="0"/>
              <a:t>analysis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455360"/>
                <a:ext cx="8988837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 smtClean="0">
                    <a:sym typeface="Wingdings" panose="05000000000000000000" pitchFamily="2" charset="2"/>
                  </a:rPr>
                  <a:t>Starting Point: A</a:t>
                </a:r>
              </a:p>
              <a:p>
                <a:pPr lvl="1"/>
                <a:r>
                  <a:rPr lang="en-US" sz="2000" dirty="0" smtClean="0"/>
                  <a:t>Assume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𝐿𝑇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en-US" sz="2000" dirty="0"/>
                  <a:t> is </a:t>
                </a:r>
                <a:r>
                  <a:rPr lang="en-US" sz="2000" dirty="0" smtClean="0"/>
                  <a:t>given, </a:t>
                </a: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𝑇𝐻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=0</m:t>
                    </m:r>
                  </m:oMath>
                </a14:m>
                <a:endParaRPr lang="en-US" sz="2000" dirty="0"/>
              </a:p>
              <a:p>
                <a:pPr marL="57150" indent="0">
                  <a:buNone/>
                </a:pPr>
                <a:endParaRPr lang="en-US" altLang="zh-CN" sz="2400" dirty="0" smtClean="0">
                  <a:sym typeface="Wingdings" panose="05000000000000000000" pitchFamily="2" charset="2"/>
                </a:endParaRPr>
              </a:p>
              <a:p>
                <a:pPr marL="400050"/>
                <a:r>
                  <a:rPr lang="en-US" altLang="zh-CN" sz="2400" dirty="0" smtClean="0">
                    <a:sym typeface="Wingdings" panose="05000000000000000000" pitchFamily="2" charset="2"/>
                  </a:rPr>
                  <a:t>Point A -&gt; Point C (Blockage condition)</a:t>
                </a:r>
              </a:p>
              <a:p>
                <a:pPr marL="514350" lvl="1" indent="0">
                  <a:buNone/>
                </a:pPr>
                <a:r>
                  <a:rPr lang="en-US" altLang="zh-CN" sz="2000" b="1" dirty="0" smtClean="0">
                    <a:sym typeface="Wingdings" panose="05000000000000000000" pitchFamily="2" charset="2"/>
                  </a:rPr>
                  <a:t>Case 1</a:t>
                </a:r>
              </a:p>
              <a:p>
                <a:pPr marL="857250" lvl="1" indent="-342900">
                  <a:buFont typeface="Wingdings" panose="05000000000000000000" pitchFamily="2" charset="2"/>
                  <a:buChar char="§"/>
                </a:pPr>
                <a:r>
                  <a:rPr lang="en-US" altLang="zh-CN" sz="2000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When </a:t>
                </a:r>
                <a:r>
                  <a:rPr lang="en-US" altLang="zh-CN" sz="2000" b="1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&lt;L </a:t>
                </a:r>
                <a:endParaRPr lang="en-US" altLang="zh-CN" sz="2000" dirty="0" smtClean="0">
                  <a:sym typeface="Wingdings" panose="05000000000000000000" pitchFamily="2" charset="2"/>
                </a:endParaRPr>
              </a:p>
              <a:p>
                <a:pPr marL="514350" lvl="1" indent="0">
                  <a:buNone/>
                </a:pPr>
                <a:r>
                  <a:rPr lang="en-US" altLang="zh-CN" sz="2000" dirty="0" smtClean="0">
                    <a:sym typeface="Wingdings" panose="05000000000000000000" pitchFamily="2" charset="2"/>
                  </a:rPr>
                  <a:t>(</a:t>
                </a:r>
                <a:r>
                  <a:rPr lang="en-US" altLang="zh-CN" sz="2000" dirty="0">
                    <a:sym typeface="Wingdings" panose="05000000000000000000" pitchFamily="2" charset="2"/>
                  </a:rPr>
                  <a:t>Through arriving vehicles is less than the bay length, no blockage</a:t>
                </a:r>
                <a:r>
                  <a:rPr lang="en-US" altLang="zh-CN" sz="2000" dirty="0" smtClean="0">
                    <a:sym typeface="Wingdings" panose="05000000000000000000" pitchFamily="2" charset="2"/>
                  </a:rPr>
                  <a:t>)</a:t>
                </a:r>
              </a:p>
              <a:p>
                <a:pPr marL="514350" lvl="1" indent="0">
                  <a:buNone/>
                </a:pPr>
                <a:endParaRPr lang="en-US" altLang="zh-CN" sz="2000" dirty="0" smtClean="0">
                  <a:sym typeface="Wingdings" panose="05000000000000000000" pitchFamily="2" charset="2"/>
                </a:endParaRPr>
              </a:p>
              <a:p>
                <a:pPr marL="800100" lvl="1"/>
                <a:r>
                  <a:rPr lang="en-US" sz="2000" dirty="0" err="1"/>
                  <a:t>Pr</a:t>
                </a:r>
                <a:r>
                  <a:rPr lang="en-US" sz="2000" baseline="-25000" dirty="0" err="1"/>
                  <a:t>block</a:t>
                </a:r>
                <a:r>
                  <a:rPr lang="en-US" sz="2000" dirty="0"/>
                  <a:t>=0%</a:t>
                </a:r>
                <a:endParaRPr lang="en-US" sz="2000" dirty="0" smtClean="0"/>
              </a:p>
              <a:p>
                <a:pPr marL="800100" lvl="1"/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𝐿𝑇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sym typeface="Wingdings" panose="05000000000000000000" pitchFamily="2" charset="2"/>
                  </a:rPr>
                  <a:t>; </a:t>
                </a:r>
              </a:p>
              <a:p>
                <a:pPr marL="800100" lvl="1"/>
                <a:r>
                  <a:rPr lang="en-US" altLang="zh-CN" sz="2000" dirty="0" smtClean="0">
                    <a:sym typeface="Wingdings" panose="05000000000000000000" pitchFamily="2" charset="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ij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Max</m:t>
                    </m:r>
                    <m:r>
                      <a:rPr lang="en-US" sz="2000">
                        <a:latin typeface="Cambria Math"/>
                      </a:rPr>
                      <m:t>{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j</m:t>
                    </m:r>
                    <m:r>
                      <a:rPr lang="en-US" sz="200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𝐿𝑇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𝐿𝑇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, 0}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800100" lvl="1"/>
                <a:endParaRPr lang="en-US" sz="2000" dirty="0"/>
              </a:p>
              <a:p>
                <a:pPr marL="800100" lvl="1"/>
                <a:endParaRPr lang="en-US" altLang="zh-CN" sz="2000" dirty="0" smtClean="0">
                  <a:sym typeface="Wingdings" panose="05000000000000000000" pitchFamily="2" charset="2"/>
                </a:endParaRPr>
              </a:p>
              <a:p>
                <a:pPr lvl="1"/>
                <a:endParaRPr lang="en-US" altLang="zh-CN" sz="2400" dirty="0" smtClean="0">
                  <a:sym typeface="Wingdings" panose="05000000000000000000" pitchFamily="2" charset="2"/>
                </a:endParaRPr>
              </a:p>
              <a:p>
                <a:pPr lvl="1"/>
                <a:endParaRPr lang="en-US" altLang="zh-CN" sz="2400" dirty="0" smtClean="0">
                  <a:sym typeface="Wingdings" panose="05000000000000000000" pitchFamily="2" charset="2"/>
                </a:endParaRPr>
              </a:p>
              <a:p>
                <a:pPr lvl="1"/>
                <a:endParaRPr lang="en-US" altLang="zh-CN" sz="24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altLang="zh-CN" sz="28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455360"/>
                <a:ext cx="8988837" cy="4525963"/>
              </a:xfrm>
              <a:blipFill rotWithShape="1">
                <a:blip r:embed="rId2"/>
                <a:stretch>
                  <a:fillRect l="-950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6200" y="6276201"/>
            <a:ext cx="351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LT: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289" y="6504801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TH:</a:t>
            </a:r>
            <a:endParaRPr lang="en-US" sz="12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0" y="6286500"/>
            <a:ext cx="8637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602519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60314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3066" y="600997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12" name="Frame 11"/>
          <p:cNvSpPr/>
          <p:nvPr/>
        </p:nvSpPr>
        <p:spPr>
          <a:xfrm>
            <a:off x="452361" y="3200400"/>
            <a:ext cx="8386839" cy="2824797"/>
          </a:xfrm>
          <a:prstGeom prst="frame">
            <a:avLst>
              <a:gd name="adj1" fmla="val 40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93629" y="5981323"/>
            <a:ext cx="65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D(A’)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77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Further </a:t>
            </a:r>
            <a:r>
              <a:rPr lang="en-US" altLang="zh-CN" dirty="0" smtClean="0"/>
              <a:t>analysis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455360"/>
                <a:ext cx="8988837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400050"/>
                <a:r>
                  <a:rPr lang="en-US" altLang="zh-CN" sz="2400" dirty="0" smtClean="0">
                    <a:sym typeface="Wingdings" panose="05000000000000000000" pitchFamily="2" charset="2"/>
                  </a:rPr>
                  <a:t>Point A -&gt; Point C</a:t>
                </a:r>
              </a:p>
              <a:p>
                <a:pPr marL="514350" lvl="1" indent="0">
                  <a:buNone/>
                </a:pPr>
                <a:r>
                  <a:rPr lang="en-US" altLang="zh-CN" sz="2000" b="1" dirty="0" smtClean="0">
                    <a:sym typeface="Wingdings" panose="05000000000000000000" pitchFamily="2" charset="2"/>
                  </a:rPr>
                  <a:t>Case 2</a:t>
                </a:r>
              </a:p>
              <a:p>
                <a:pPr marL="857250" lvl="1" indent="-342900">
                  <a:buFont typeface="Wingdings" panose="05000000000000000000" pitchFamily="2" charset="2"/>
                  <a:buChar char="§"/>
                </a:pPr>
                <a:r>
                  <a:rPr lang="en-US" altLang="zh-CN" sz="2000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When </a:t>
                </a:r>
                <a:r>
                  <a:rPr lang="en-US" altLang="zh-CN" sz="2000" b="1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000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L and j&lt;</a:t>
                </a:r>
                <a:r>
                  <a:rPr lang="en-US" altLang="zh-CN" sz="20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𝑳𝑻</m:t>
                        </m:r>
                      </m:sub>
                    </m:sSub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𝑳𝑻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𝑨</m:t>
                        </m:r>
                      </m:sup>
                    </m:sSubSup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altLang="zh-CN" sz="2000" b="1" dirty="0" smtClea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marL="514350" lvl="1" indent="0">
                  <a:buNone/>
                </a:pPr>
                <a:r>
                  <a:rPr lang="en-US" sz="2000" dirty="0" smtClean="0"/>
                  <a:t>(All left-turn vehicles arrive before </a:t>
                </a:r>
                <a:r>
                  <a:rPr lang="en-US" sz="2000" dirty="0" err="1"/>
                  <a:t>L</a:t>
                </a:r>
                <a:r>
                  <a:rPr lang="en-US" sz="2000" baseline="30000" dirty="0" err="1"/>
                  <a:t>th</a:t>
                </a:r>
                <a:r>
                  <a:rPr lang="en-US" sz="2000" dirty="0"/>
                  <a:t> through </a:t>
                </a:r>
                <a:r>
                  <a:rPr lang="en-US" sz="2000" dirty="0" smtClean="0"/>
                  <a:t>vehicle will be discharged during the green interval BC, and blockage always happens)</a:t>
                </a:r>
              </a:p>
              <a:p>
                <a:pPr marL="514350" lvl="1" indent="0">
                  <a:buNone/>
                </a:pPr>
                <a:endParaRPr lang="en-US" sz="2000" dirty="0" smtClean="0"/>
              </a:p>
              <a:p>
                <a:pPr marL="857250" lvl="1" indent="-342900"/>
                <a:r>
                  <a:rPr lang="en-US" sz="2000" dirty="0" err="1"/>
                  <a:t>Pr</a:t>
                </a:r>
                <a:r>
                  <a:rPr lang="en-US" sz="2000" baseline="-25000" dirty="0" err="1"/>
                  <a:t>block</a:t>
                </a:r>
                <a:r>
                  <a:rPr lang="en-US" sz="2000" dirty="0"/>
                  <a:t>=100</a:t>
                </a:r>
                <a:r>
                  <a:rPr lang="en-US" sz="2000" dirty="0" smtClean="0"/>
                  <a:t>%</a:t>
                </a:r>
              </a:p>
              <a:p>
                <a:pPr marL="800100" lvl="1"/>
                <a:r>
                  <a:rPr lang="en-US" sz="2000" dirty="0"/>
                  <a:t>P(k)=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𝐿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𝐿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000" dirty="0" smtClean="0"/>
                  <a:t> (The probability that k left-turn vehicles arrive before </a:t>
                </a:r>
                <a:r>
                  <a:rPr lang="en-US" sz="2000" dirty="0" err="1" smtClean="0"/>
                  <a:t>L</a:t>
                </a:r>
                <a:r>
                  <a:rPr lang="en-US" sz="2000" baseline="30000" dirty="0" err="1" smtClean="0"/>
                  <a:t>th</a:t>
                </a:r>
                <a:r>
                  <a:rPr lang="en-US" sz="2000" dirty="0" smtClean="0"/>
                  <a:t> through vehicle)</a:t>
                </a:r>
              </a:p>
              <a:p>
                <a:pPr marL="800100" lvl="1"/>
                <a:r>
                  <a:rPr lang="en-US" sz="2000" dirty="0"/>
                  <a:t>E(k)=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p>
                      <m:e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dirty="0" smtClean="0"/>
                  <a:t> (The expected value of k</a:t>
                </a:r>
                <a:r>
                  <a:rPr lang="en-US" sz="2000" dirty="0"/>
                  <a:t> under blockage condition</a:t>
                </a:r>
                <a:r>
                  <a:rPr lang="en-US" sz="2000" dirty="0" smtClean="0"/>
                  <a:t>)</a:t>
                </a:r>
              </a:p>
              <a:p>
                <a:pPr marL="800100" lvl="1"/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k</m:t>
                        </m:r>
                      </m:e>
                    </m:d>
                    <m:r>
                      <a:rPr lang="en-US" sz="200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𝐿𝑇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endParaRPr lang="en-US" altLang="zh-CN" sz="2000" dirty="0" smtClean="0">
                  <a:sym typeface="Wingdings" panose="05000000000000000000" pitchFamily="2" charset="2"/>
                </a:endParaRPr>
              </a:p>
              <a:p>
                <a:pPr marL="800100" lvl="1"/>
                <a:r>
                  <a:rPr lang="en-US" altLang="zh-CN" sz="2000" dirty="0" smtClean="0">
                    <a:sym typeface="Wingdings" panose="05000000000000000000" pitchFamily="2" charset="2"/>
                  </a:rPr>
                  <a:t>and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ij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j</m:t>
                    </m:r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k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800100" lvl="1"/>
                <a:endParaRPr lang="en-US" altLang="zh-CN" sz="2000" dirty="0" smtClean="0">
                  <a:sym typeface="Wingdings" panose="05000000000000000000" pitchFamily="2" charset="2"/>
                </a:endParaRPr>
              </a:p>
              <a:p>
                <a:pPr lvl="1"/>
                <a:endParaRPr lang="en-US" altLang="zh-CN" sz="2400" dirty="0" smtClean="0">
                  <a:sym typeface="Wingdings" panose="05000000000000000000" pitchFamily="2" charset="2"/>
                </a:endParaRPr>
              </a:p>
              <a:p>
                <a:pPr lvl="1"/>
                <a:endParaRPr lang="en-US" altLang="zh-CN" sz="2400" dirty="0" smtClean="0">
                  <a:sym typeface="Wingdings" panose="05000000000000000000" pitchFamily="2" charset="2"/>
                </a:endParaRPr>
              </a:p>
              <a:p>
                <a:pPr lvl="1"/>
                <a:endParaRPr lang="en-US" altLang="zh-CN" sz="24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altLang="zh-CN" sz="28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455360"/>
                <a:ext cx="8988837" cy="4525963"/>
              </a:xfrm>
              <a:blipFill rotWithShape="1">
                <a:blip r:embed="rId2"/>
                <a:stretch>
                  <a:fillRect l="-2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6200" y="6276201"/>
            <a:ext cx="351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LT: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289" y="6504801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TH:</a:t>
            </a:r>
            <a:endParaRPr lang="en-US" sz="12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0" y="6286500"/>
            <a:ext cx="8637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602519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60314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3066" y="600997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12" name="Frame 11"/>
          <p:cNvSpPr/>
          <p:nvPr/>
        </p:nvSpPr>
        <p:spPr>
          <a:xfrm>
            <a:off x="452361" y="1828800"/>
            <a:ext cx="8386839" cy="4196397"/>
          </a:xfrm>
          <a:prstGeom prst="frame">
            <a:avLst>
              <a:gd name="adj1" fmla="val 40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93629" y="5981323"/>
            <a:ext cx="65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D(A’)</a:t>
            </a:r>
            <a:endParaRPr lang="zh-CN" alt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652" y="1905000"/>
            <a:ext cx="2215077" cy="62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66146" y="1847259"/>
            <a:ext cx="359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</a:t>
            </a:r>
            <a:r>
              <a:rPr lang="en-US" sz="1400" baseline="-25000" dirty="0" err="1" smtClean="0"/>
              <a:t>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52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Further </a:t>
            </a:r>
            <a:r>
              <a:rPr lang="en-US" altLang="zh-CN" dirty="0" smtClean="0"/>
              <a:t>analysis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455360"/>
                <a:ext cx="8988837" cy="4525963"/>
              </a:xfrm>
            </p:spPr>
            <p:txBody>
              <a:bodyPr>
                <a:normAutofit/>
              </a:bodyPr>
              <a:lstStyle/>
              <a:p>
                <a:pPr marL="400050"/>
                <a:r>
                  <a:rPr lang="en-US" altLang="zh-CN" sz="2400" dirty="0" smtClean="0">
                    <a:sym typeface="Wingdings" panose="05000000000000000000" pitchFamily="2" charset="2"/>
                  </a:rPr>
                  <a:t>Point A -&gt; Point C</a:t>
                </a:r>
              </a:p>
              <a:p>
                <a:pPr marL="514350" lvl="1" indent="0">
                  <a:buNone/>
                </a:pPr>
                <a:r>
                  <a:rPr lang="en-US" altLang="zh-CN" sz="2000" b="1" dirty="0" smtClean="0">
                    <a:sym typeface="Wingdings" panose="05000000000000000000" pitchFamily="2" charset="2"/>
                  </a:rPr>
                  <a:t>Case 3</a:t>
                </a:r>
              </a:p>
              <a:p>
                <a:pPr marL="857250" lvl="1" indent="-342900">
                  <a:buFont typeface="Wingdings" panose="05000000000000000000" pitchFamily="2" charset="2"/>
                  <a:buChar char="§"/>
                </a:pPr>
                <a:r>
                  <a:rPr lang="en-US" altLang="zh-CN" sz="2000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When </a:t>
                </a:r>
                <a:r>
                  <a:rPr lang="en-US" altLang="zh-CN" sz="2000" b="1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000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L and j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en-US" altLang="zh-CN" sz="2000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𝑳𝑻</m:t>
                        </m:r>
                      </m:sub>
                    </m:sSub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𝑳𝑻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𝑨</m:t>
                        </m:r>
                      </m:sup>
                    </m:sSubSup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altLang="zh-CN" sz="2000" b="1" dirty="0" smtClea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marL="514350" lvl="1" indent="0">
                  <a:buNone/>
                </a:pPr>
                <a:r>
                  <a:rPr lang="en-US" sz="2000" dirty="0" smtClean="0"/>
                  <a:t>(When the number of left-turn </a:t>
                </a:r>
                <a:r>
                  <a:rPr lang="en-US" sz="2000" dirty="0"/>
                  <a:t>vehicles arrive before </a:t>
                </a:r>
                <a:r>
                  <a:rPr lang="en-US" sz="2000" dirty="0" err="1"/>
                  <a:t>L</a:t>
                </a:r>
                <a:r>
                  <a:rPr lang="en-US" sz="2000" baseline="30000" dirty="0" err="1"/>
                  <a:t>th</a:t>
                </a:r>
                <a:r>
                  <a:rPr lang="en-US" sz="2000" dirty="0"/>
                  <a:t> through vehicle </a:t>
                </a:r>
                <a:r>
                  <a:rPr lang="en-US" sz="2000" dirty="0" smtClean="0"/>
                  <a:t>exceed the maximum discharging vehicle number, then no blockage)</a:t>
                </a:r>
              </a:p>
              <a:p>
                <a:pPr marL="914400" lvl="2" indent="0">
                  <a:buNone/>
                </a:pPr>
                <a:r>
                  <a:rPr lang="en-US" altLang="zh-CN" sz="1800" b="1" dirty="0">
                    <a:sym typeface="Wingdings" panose="05000000000000000000" pitchFamily="2" charset="2"/>
                  </a:rPr>
                  <a:t>Case </a:t>
                </a:r>
                <a:r>
                  <a:rPr lang="en-US" altLang="zh-CN" sz="1800" b="1" dirty="0" smtClean="0">
                    <a:sym typeface="Wingdings" panose="05000000000000000000" pitchFamily="2" charset="2"/>
                  </a:rPr>
                  <a:t>3.A (Blockage)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1800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When k&lt;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𝑳𝑻</m:t>
                        </m:r>
                      </m:sub>
                    </m:sSub>
                    <m:r>
                      <a:rPr lang="en-US" sz="18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𝑳𝑻</m:t>
                        </m:r>
                      </m:sub>
                      <m:sup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𝑨</m:t>
                        </m:r>
                      </m:sup>
                    </m:sSubSup>
                  </m:oMath>
                </a14:m>
                <a:endParaRPr lang="en-US" sz="1800" b="1" dirty="0" smtClean="0"/>
              </a:p>
              <a:p>
                <a:pPr marL="1257300" lvl="2" indent="-342900"/>
                <a:r>
                  <a:rPr lang="en-US" sz="1600" dirty="0" err="1"/>
                  <a:t>Pr</a:t>
                </a:r>
                <a:r>
                  <a:rPr lang="en-US" sz="1600" baseline="-25000" dirty="0" err="1"/>
                  <a:t>block</a:t>
                </a:r>
                <a:r>
                  <a:rPr lang="en-US" sz="1600" dirty="0"/>
                  <a:t>=100</a:t>
                </a:r>
                <a:r>
                  <a:rPr lang="en-US" sz="1600" dirty="0" smtClean="0"/>
                  <a:t>%</a:t>
                </a:r>
              </a:p>
              <a:p>
                <a:pPr marL="1200150" lvl="2"/>
                <a:r>
                  <a:rPr lang="en-US" sz="1600" dirty="0"/>
                  <a:t>P(k)=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𝑘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𝐿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𝐿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𝑖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1600" dirty="0" smtClean="0"/>
                  <a:t> (The probability that k left-turn vehicles arrive before </a:t>
                </a:r>
                <a:r>
                  <a:rPr lang="en-US" sz="1600" dirty="0" err="1" smtClean="0"/>
                  <a:t>L</a:t>
                </a:r>
                <a:r>
                  <a:rPr lang="en-US" sz="1600" baseline="30000" dirty="0" err="1" smtClean="0"/>
                  <a:t>th</a:t>
                </a:r>
                <a:r>
                  <a:rPr lang="en-US" sz="1600" dirty="0" smtClean="0"/>
                  <a:t> through vehicle)</a:t>
                </a:r>
              </a:p>
              <a:p>
                <a:pPr marL="1200150" lvl="2"/>
                <a:r>
                  <a:rPr lang="en-US" sz="1600" dirty="0" err="1" smtClean="0"/>
                  <a:t>E</a:t>
                </a:r>
                <a:r>
                  <a:rPr lang="en-US" sz="1600" baseline="-25000" dirty="0" err="1" smtClean="0"/>
                  <a:t>block</a:t>
                </a:r>
                <a:r>
                  <a:rPr lang="en-US" sz="1600" dirty="0" smtClean="0"/>
                  <a:t>(k</a:t>
                </a:r>
                <a:r>
                  <a:rPr lang="en-US" sz="1600" dirty="0"/>
                  <a:t>)=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1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600" i="1">
                            <a:latin typeface="Cambria Math"/>
                          </a:rPr>
                          <m:t>𝑘</m:t>
                        </m:r>
                        <m:r>
                          <a:rPr lang="en-US" sz="160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𝐿𝑇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𝐿𝑇</m:t>
                                </m:r>
                              </m:sub>
                              <m:sup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sup>
                            </m:sSubSup>
                          </m:e>
                        </m:d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60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1600" i="1">
                            <a:latin typeface="Cambria Math"/>
                          </a:rPr>
                          <m:t>𝑘</m:t>
                        </m:r>
                        <m:r>
                          <a:rPr lang="en-US" sz="1600" i="1">
                            <a:latin typeface="Cambria Math"/>
                          </a:rPr>
                          <m:t>∗</m:t>
                        </m:r>
                        <m:r>
                          <a:rPr lang="en-US" sz="1600" i="1">
                            <a:latin typeface="Cambria Math"/>
                          </a:rPr>
                          <m:t>𝑃</m:t>
                        </m:r>
                        <m:r>
                          <a:rPr lang="en-US" sz="1600" i="1">
                            <a:latin typeface="Cambria Math"/>
                          </a:rPr>
                          <m:t>(</m:t>
                        </m:r>
                        <m:r>
                          <a:rPr lang="en-US" sz="1600" i="1">
                            <a:latin typeface="Cambria Math"/>
                          </a:rPr>
                          <m:t>𝑘</m:t>
                        </m:r>
                        <m:r>
                          <a:rPr lang="en-US" sz="16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600" dirty="0" smtClean="0"/>
                  <a:t> (The expected value of k under blockage condition)</a:t>
                </a:r>
                <a:endParaRPr lang="en-US" sz="1600" dirty="0"/>
              </a:p>
              <a:p>
                <a:pPr marL="800100" lvl="1"/>
                <a:endParaRPr lang="en-US" altLang="zh-CN" sz="2000" dirty="0" smtClean="0">
                  <a:sym typeface="Wingdings" panose="05000000000000000000" pitchFamily="2" charset="2"/>
                </a:endParaRPr>
              </a:p>
              <a:p>
                <a:pPr lvl="1"/>
                <a:endParaRPr lang="en-US" altLang="zh-CN" sz="2400" dirty="0" smtClean="0">
                  <a:sym typeface="Wingdings" panose="05000000000000000000" pitchFamily="2" charset="2"/>
                </a:endParaRPr>
              </a:p>
              <a:p>
                <a:pPr lvl="1"/>
                <a:endParaRPr lang="en-US" altLang="zh-CN" sz="2400" dirty="0" smtClean="0">
                  <a:sym typeface="Wingdings" panose="05000000000000000000" pitchFamily="2" charset="2"/>
                </a:endParaRPr>
              </a:p>
              <a:p>
                <a:pPr lvl="1"/>
                <a:endParaRPr lang="en-US" altLang="zh-CN" sz="24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altLang="zh-CN" sz="28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455360"/>
                <a:ext cx="8988837" cy="4525963"/>
              </a:xfrm>
              <a:blipFill rotWithShape="1">
                <a:blip r:embed="rId2"/>
                <a:stretch>
                  <a:fillRect l="-339" t="-1078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6200" y="6276201"/>
            <a:ext cx="351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LT: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289" y="6504801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TH:</a:t>
            </a:r>
            <a:endParaRPr lang="en-US" sz="12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0" y="6286500"/>
            <a:ext cx="8637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602519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60314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3066" y="600997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13" name="Frame 12"/>
          <p:cNvSpPr/>
          <p:nvPr/>
        </p:nvSpPr>
        <p:spPr>
          <a:xfrm>
            <a:off x="452361" y="1828800"/>
            <a:ext cx="8539239" cy="4196397"/>
          </a:xfrm>
          <a:prstGeom prst="frame">
            <a:avLst>
              <a:gd name="adj1" fmla="val 40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3629" y="5981323"/>
            <a:ext cx="65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D(A’)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89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Further </a:t>
            </a:r>
            <a:r>
              <a:rPr lang="en-US" altLang="zh-CN" dirty="0" smtClean="0"/>
              <a:t>analysis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1455360"/>
                <a:ext cx="9144000" cy="4525963"/>
              </a:xfrm>
            </p:spPr>
            <p:txBody>
              <a:bodyPr>
                <a:normAutofit/>
              </a:bodyPr>
              <a:lstStyle/>
              <a:p>
                <a:pPr marL="400050"/>
                <a:r>
                  <a:rPr lang="en-US" altLang="zh-CN" sz="2400" dirty="0" smtClean="0">
                    <a:sym typeface="Wingdings" panose="05000000000000000000" pitchFamily="2" charset="2"/>
                  </a:rPr>
                  <a:t>Point A -&gt; Point C</a:t>
                </a:r>
              </a:p>
              <a:p>
                <a:pPr marL="514350" lvl="1" indent="0">
                  <a:buNone/>
                </a:pPr>
                <a:r>
                  <a:rPr lang="en-US" altLang="zh-CN" sz="2000" b="1" dirty="0" smtClean="0">
                    <a:sym typeface="Wingdings" panose="05000000000000000000" pitchFamily="2" charset="2"/>
                  </a:rPr>
                  <a:t>Case 3</a:t>
                </a:r>
              </a:p>
              <a:p>
                <a:pPr marL="857250" lvl="1" indent="-342900">
                  <a:buFont typeface="Wingdings" panose="05000000000000000000" pitchFamily="2" charset="2"/>
                  <a:buChar char="§"/>
                </a:pPr>
                <a:r>
                  <a:rPr lang="en-US" altLang="zh-CN" sz="2000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When </a:t>
                </a:r>
                <a:r>
                  <a:rPr lang="en-US" altLang="zh-CN" sz="2000" b="1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000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L and j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𝑳𝑻</m:t>
                        </m:r>
                      </m:sub>
                    </m:sSub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𝑳𝑻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𝑨</m:t>
                        </m:r>
                      </m:sup>
                    </m:sSubSup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altLang="zh-CN" sz="2000" b="1" dirty="0" smtClea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marL="514350" lvl="1" indent="0">
                  <a:buNone/>
                </a:pPr>
                <a:r>
                  <a:rPr lang="en-US" sz="2000" dirty="0" smtClean="0"/>
                  <a:t>(When the number of left-turn </a:t>
                </a:r>
                <a:r>
                  <a:rPr lang="en-US" sz="2000" dirty="0"/>
                  <a:t>vehicles arrive before </a:t>
                </a:r>
                <a:r>
                  <a:rPr lang="en-US" sz="2000" dirty="0" err="1"/>
                  <a:t>L</a:t>
                </a:r>
                <a:r>
                  <a:rPr lang="en-US" sz="2000" baseline="30000" dirty="0" err="1"/>
                  <a:t>th</a:t>
                </a:r>
                <a:r>
                  <a:rPr lang="en-US" sz="2000" dirty="0"/>
                  <a:t> through vehicle </a:t>
                </a:r>
                <a:r>
                  <a:rPr lang="en-US" sz="2000" dirty="0" smtClean="0"/>
                  <a:t>exceed the maximum discharging vehicle number, then no blockage)</a:t>
                </a:r>
              </a:p>
              <a:p>
                <a:pPr marL="914400" lvl="2" indent="0">
                  <a:buNone/>
                </a:pPr>
                <a:r>
                  <a:rPr lang="en-US" altLang="zh-CN" sz="1800" b="1" dirty="0">
                    <a:sym typeface="Wingdings" panose="05000000000000000000" pitchFamily="2" charset="2"/>
                  </a:rPr>
                  <a:t>Case </a:t>
                </a:r>
                <a:r>
                  <a:rPr lang="en-US" altLang="zh-CN" sz="1800" b="1" dirty="0" smtClean="0">
                    <a:sym typeface="Wingdings" panose="05000000000000000000" pitchFamily="2" charset="2"/>
                  </a:rPr>
                  <a:t>3.B (No Blockage)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1800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When k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𝑳𝑻</m:t>
                        </m:r>
                      </m:sub>
                    </m:sSub>
                    <m:r>
                      <a:rPr lang="en-US" sz="18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𝑳𝑻</m:t>
                        </m:r>
                      </m:sub>
                      <m:sup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𝑨</m:t>
                        </m:r>
                      </m:sup>
                    </m:sSubSup>
                  </m:oMath>
                </a14:m>
                <a:endParaRPr lang="en-US" sz="1800" b="1" dirty="0" smtClean="0"/>
              </a:p>
              <a:p>
                <a:pPr marL="1257300" lvl="2" indent="-342900"/>
                <a:r>
                  <a:rPr lang="en-US" sz="1600" dirty="0" err="1" smtClean="0"/>
                  <a:t>Pr</a:t>
                </a:r>
                <a:r>
                  <a:rPr lang="en-US" sz="1600" baseline="-25000" dirty="0" err="1" smtClean="0"/>
                  <a:t>block</a:t>
                </a:r>
                <a:r>
                  <a:rPr lang="en-US" sz="1600" dirty="0" smtClean="0"/>
                  <a:t>=0%</a:t>
                </a:r>
              </a:p>
              <a:p>
                <a:pPr marL="1200150" lvl="2"/>
                <a:r>
                  <a:rPr lang="en-US" sz="1600" dirty="0"/>
                  <a:t>P(k)=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𝑘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𝐿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𝐿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𝑖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1600" dirty="0" smtClean="0"/>
                  <a:t> (The probability that k left-turn vehicles arrive before </a:t>
                </a:r>
                <a:r>
                  <a:rPr lang="en-US" sz="1600" dirty="0" err="1" smtClean="0"/>
                  <a:t>L</a:t>
                </a:r>
                <a:r>
                  <a:rPr lang="en-US" sz="1600" baseline="30000" dirty="0" err="1" smtClean="0"/>
                  <a:t>th</a:t>
                </a:r>
                <a:r>
                  <a:rPr lang="en-US" sz="1600" dirty="0" smtClean="0"/>
                  <a:t> through vehicle)</a:t>
                </a:r>
              </a:p>
              <a:p>
                <a:pPr marL="1200150" lvl="2"/>
                <a:r>
                  <a:rPr lang="en-US" sz="1600" dirty="0" err="1" smtClean="0"/>
                  <a:t>E</a:t>
                </a:r>
                <a:r>
                  <a:rPr lang="en-US" sz="1600" baseline="-25000" dirty="0" err="1" smtClean="0"/>
                  <a:t>Noblock</a:t>
                </a:r>
                <a:r>
                  <a:rPr lang="en-US" sz="1600" dirty="0" smtClean="0"/>
                  <a:t>(k)=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1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600" i="1">
                            <a:latin typeface="Cambria Math"/>
                          </a:rPr>
                          <m:t>𝑘</m:t>
                        </m:r>
                        <m:r>
                          <a:rPr lang="en-US" sz="1600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𝐿𝑇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𝐿𝑇</m:t>
                                </m:r>
                              </m:sub>
                              <m:sup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sup>
                            </m:sSubSup>
                          </m:e>
                        </m:d>
                      </m:sub>
                      <m:sup>
                        <m:r>
                          <a:rPr lang="en-US" sz="1600" i="1">
                            <a:latin typeface="Cambria Math"/>
                          </a:rPr>
                          <m:t>𝑘</m:t>
                        </m:r>
                        <m:r>
                          <a:rPr lang="en-US" sz="1600" i="1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j</m:t>
                        </m:r>
                      </m:sup>
                      <m:e>
                        <m:r>
                          <a:rPr lang="en-US" sz="160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𝐿𝑇</m:t>
                            </m:r>
                          </m:sub>
                        </m:sSub>
                        <m:r>
                          <a:rPr lang="en-US" sz="1600" i="1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𝐿𝑇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𝐴</m:t>
                            </m:r>
                          </m:sup>
                        </m:sSubSup>
                        <m:r>
                          <a:rPr lang="en-US" sz="1600" i="1">
                            <a:latin typeface="Cambria Math"/>
                          </a:rPr>
                          <m:t>)∗</m:t>
                        </m:r>
                        <m:r>
                          <a:rPr lang="en-US" sz="1600" i="1">
                            <a:latin typeface="Cambria Math"/>
                          </a:rPr>
                          <m:t>𝑃</m:t>
                        </m:r>
                        <m:r>
                          <a:rPr lang="en-US" sz="1600" i="1">
                            <a:latin typeface="Cambria Math"/>
                          </a:rPr>
                          <m:t>(</m:t>
                        </m:r>
                        <m:r>
                          <a:rPr lang="en-US" sz="1600" i="1">
                            <a:latin typeface="Cambria Math"/>
                          </a:rPr>
                          <m:t>𝑘</m:t>
                        </m:r>
                        <m:r>
                          <a:rPr lang="en-US" sz="16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600" dirty="0" smtClean="0"/>
                  <a:t> (The expected value of k under no blockage condition)</a:t>
                </a:r>
                <a:endParaRPr lang="en-US" sz="1600" dirty="0"/>
              </a:p>
              <a:p>
                <a:pPr marL="800100" lvl="1"/>
                <a:endParaRPr lang="en-US" altLang="zh-CN" sz="2000" dirty="0" smtClean="0">
                  <a:sym typeface="Wingdings" panose="05000000000000000000" pitchFamily="2" charset="2"/>
                </a:endParaRPr>
              </a:p>
              <a:p>
                <a:pPr lvl="1"/>
                <a:endParaRPr lang="en-US" altLang="zh-CN" sz="2400" dirty="0" smtClean="0">
                  <a:sym typeface="Wingdings" panose="05000000000000000000" pitchFamily="2" charset="2"/>
                </a:endParaRPr>
              </a:p>
              <a:p>
                <a:pPr lvl="1"/>
                <a:endParaRPr lang="en-US" altLang="zh-CN" sz="2400" dirty="0" smtClean="0">
                  <a:sym typeface="Wingdings" panose="05000000000000000000" pitchFamily="2" charset="2"/>
                </a:endParaRPr>
              </a:p>
              <a:p>
                <a:pPr lvl="1"/>
                <a:endParaRPr lang="en-US" altLang="zh-CN" sz="24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altLang="zh-CN" sz="28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55360"/>
                <a:ext cx="9144000" cy="4525963"/>
              </a:xfrm>
              <a:blipFill rotWithShape="1">
                <a:blip r:embed="rId2"/>
                <a:stretch>
                  <a:fillRect l="-267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6200" y="6276201"/>
            <a:ext cx="351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LT: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289" y="6504801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TH:</a:t>
            </a:r>
            <a:endParaRPr lang="en-US" sz="12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0" y="6286500"/>
            <a:ext cx="8637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602519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60314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3066" y="600997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12" name="Frame 11"/>
          <p:cNvSpPr/>
          <p:nvPr/>
        </p:nvSpPr>
        <p:spPr>
          <a:xfrm>
            <a:off x="452361" y="1828800"/>
            <a:ext cx="8539239" cy="4196397"/>
          </a:xfrm>
          <a:prstGeom prst="frame">
            <a:avLst>
              <a:gd name="adj1" fmla="val 40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93629" y="5981323"/>
            <a:ext cx="65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D(A’)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50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Further </a:t>
            </a:r>
            <a:r>
              <a:rPr lang="en-US" altLang="zh-CN" dirty="0" smtClean="0"/>
              <a:t>analysis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1455360"/>
                <a:ext cx="9144000" cy="4525963"/>
              </a:xfrm>
            </p:spPr>
            <p:txBody>
              <a:bodyPr>
                <a:normAutofit/>
              </a:bodyPr>
              <a:lstStyle/>
              <a:p>
                <a:pPr marL="400050"/>
                <a:r>
                  <a:rPr lang="en-US" altLang="zh-CN" sz="2400" dirty="0" smtClean="0">
                    <a:sym typeface="Wingdings" panose="05000000000000000000" pitchFamily="2" charset="2"/>
                  </a:rPr>
                  <a:t>Point A -&gt; Point C</a:t>
                </a:r>
              </a:p>
              <a:p>
                <a:pPr marL="514350" lvl="1" indent="0">
                  <a:buNone/>
                </a:pPr>
                <a:r>
                  <a:rPr lang="en-US" altLang="zh-CN" sz="2000" b="1" dirty="0" smtClean="0">
                    <a:sym typeface="Wingdings" panose="05000000000000000000" pitchFamily="2" charset="2"/>
                  </a:rPr>
                  <a:t>Case 3</a:t>
                </a:r>
              </a:p>
              <a:p>
                <a:pPr marL="857250" lvl="1" indent="-342900">
                  <a:buFont typeface="Wingdings" panose="05000000000000000000" pitchFamily="2" charset="2"/>
                  <a:buChar char="§"/>
                </a:pPr>
                <a:r>
                  <a:rPr lang="en-US" altLang="zh-CN" sz="2000" dirty="0" smtClean="0">
                    <a:sym typeface="Wingdings" panose="05000000000000000000" pitchFamily="2" charset="2"/>
                  </a:rPr>
                  <a:t>So the final </a:t>
                </a:r>
                <a:r>
                  <a:rPr lang="en-US" sz="1600" dirty="0"/>
                  <a:t>E(k)=</a:t>
                </a:r>
                <a:r>
                  <a:rPr lang="en-US" sz="1600" dirty="0" err="1" smtClean="0"/>
                  <a:t>E</a:t>
                </a:r>
                <a:r>
                  <a:rPr lang="en-US" sz="1600" baseline="-25000" dirty="0" err="1" smtClean="0"/>
                  <a:t>block</a:t>
                </a:r>
                <a:r>
                  <a:rPr lang="en-US" sz="1600" dirty="0" smtClean="0"/>
                  <a:t>(k)+</a:t>
                </a:r>
                <a:r>
                  <a:rPr lang="en-US" sz="1600" dirty="0" err="1" smtClean="0"/>
                  <a:t>E</a:t>
                </a:r>
                <a:r>
                  <a:rPr lang="en-US" sz="1600" baseline="-25000" dirty="0" err="1" smtClean="0"/>
                  <a:t>Noblock</a:t>
                </a:r>
                <a:r>
                  <a:rPr lang="en-US" sz="1600" dirty="0" smtClean="0"/>
                  <a:t>(k)</a:t>
                </a:r>
              </a:p>
              <a:p>
                <a:pPr marL="857250" lvl="1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a</a:t>
                </a:r>
                <a:r>
                  <a:rPr lang="en-US" sz="2000" dirty="0" smtClean="0"/>
                  <a:t>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k</m:t>
                        </m:r>
                      </m:e>
                    </m:d>
                    <m:r>
                      <a:rPr lang="en-US" sz="200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𝐿𝑇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sup>
                    </m:sSubSup>
                  </m:oMath>
                </a14:m>
                <a:endParaRPr lang="en-US" sz="2000" dirty="0" smtClean="0"/>
              </a:p>
              <a:p>
                <a:pPr marL="857250" lvl="1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a</a:t>
                </a:r>
                <a:r>
                  <a:rPr lang="en-US" sz="2000" dirty="0" smtClean="0"/>
                  <a:t>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ij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j</m:t>
                    </m:r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k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514350" lvl="1" indent="0">
                  <a:buNone/>
                </a:pPr>
                <a:r>
                  <a:rPr lang="en-US" altLang="zh-CN" sz="2000" dirty="0" smtClean="0">
                    <a:sym typeface="Wingdings" panose="05000000000000000000" pitchFamily="2" charset="2"/>
                  </a:rPr>
                  <a:t>Here all cases during AC are discussed.</a:t>
                </a:r>
              </a:p>
              <a:p>
                <a:pPr marL="514350" lvl="1" indent="0">
                  <a:buNone/>
                </a:pPr>
                <a:endParaRPr lang="en-US" altLang="zh-CN" sz="2000" dirty="0">
                  <a:sym typeface="Wingdings" panose="05000000000000000000" pitchFamily="2" charset="2"/>
                </a:endParaRPr>
              </a:p>
              <a:p>
                <a:pPr marL="457200">
                  <a:buFont typeface="Courier New" panose="02070309020205020404" pitchFamily="49" charset="0"/>
                  <a:buChar char="o"/>
                </a:pPr>
                <a:r>
                  <a:rPr lang="en-US" altLang="zh-CN" sz="2400" dirty="0" smtClean="0">
                    <a:sym typeface="Wingdings" panose="05000000000000000000" pitchFamily="2" charset="2"/>
                  </a:rPr>
                  <a:t>So the expected capacity of left-turn traffic can be calculated:</a:t>
                </a:r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𝐿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∗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∗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𝑃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2400" dirty="0" smtClean="0"/>
              </a:p>
              <a:p>
                <a:pPr lvl="1"/>
                <a:r>
                  <a:rPr lang="en-US" sz="2000" dirty="0" smtClean="0"/>
                  <a:t>Where P(</a:t>
                </a:r>
                <a:r>
                  <a:rPr lang="en-US" sz="2000" dirty="0" err="1" smtClean="0"/>
                  <a:t>i</a:t>
                </a:r>
                <a:r>
                  <a:rPr lang="en-US" sz="2000" dirty="0" smtClean="0"/>
                  <a:t>) ~ Poisson (λ is unknown)</a:t>
                </a:r>
              </a:p>
              <a:p>
                <a:pPr marL="457200" lvl="1" indent="0">
                  <a:buNone/>
                </a:pPr>
                <a:r>
                  <a:rPr lang="en-US" sz="2000" dirty="0" smtClean="0"/>
                  <a:t>                  P(j</a:t>
                </a:r>
                <a:r>
                  <a:rPr lang="en-US" sz="2000" dirty="0"/>
                  <a:t>) ~ Poisson (λ=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𝐿𝑇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𝐴𝐶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</a:p>
              <a:p>
                <a:pPr marL="114300" indent="0" algn="ctr">
                  <a:buNone/>
                </a:pPr>
                <a:endParaRPr lang="en-US" sz="2400" dirty="0"/>
              </a:p>
              <a:p>
                <a:pPr marL="457200">
                  <a:buFont typeface="Courier New" panose="02070309020205020404" pitchFamily="49" charset="0"/>
                  <a:buChar char="o"/>
                </a:pPr>
                <a:endParaRPr lang="en-US" altLang="zh-CN" sz="2400" dirty="0" smtClean="0">
                  <a:sym typeface="Wingdings" panose="05000000000000000000" pitchFamily="2" charset="2"/>
                </a:endParaRPr>
              </a:p>
              <a:p>
                <a:pPr lvl="1"/>
                <a:endParaRPr lang="en-US" altLang="zh-CN" sz="2400" dirty="0" smtClean="0">
                  <a:sym typeface="Wingdings" panose="05000000000000000000" pitchFamily="2" charset="2"/>
                </a:endParaRPr>
              </a:p>
              <a:p>
                <a:pPr lvl="1"/>
                <a:endParaRPr lang="en-US" altLang="zh-CN" sz="2400" dirty="0" smtClean="0">
                  <a:sym typeface="Wingdings" panose="05000000000000000000" pitchFamily="2" charset="2"/>
                </a:endParaRPr>
              </a:p>
              <a:p>
                <a:pPr lvl="1"/>
                <a:endParaRPr lang="en-US" altLang="zh-CN" sz="24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altLang="zh-CN" sz="28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55360"/>
                <a:ext cx="9144000" cy="4525963"/>
              </a:xfrm>
              <a:blipFill rotWithShape="1">
                <a:blip r:embed="rId2"/>
                <a:stretch>
                  <a:fillRect l="-267" t="-1078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6200" y="6276201"/>
            <a:ext cx="351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LT: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289" y="6504801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TH:</a:t>
            </a:r>
            <a:endParaRPr lang="en-US" sz="12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0" y="6286500"/>
            <a:ext cx="8637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602519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60314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3066" y="600997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12" name="Frame 11"/>
          <p:cNvSpPr/>
          <p:nvPr/>
        </p:nvSpPr>
        <p:spPr>
          <a:xfrm>
            <a:off x="452361" y="1828801"/>
            <a:ext cx="8386839" cy="2209800"/>
          </a:xfrm>
          <a:prstGeom prst="frame">
            <a:avLst>
              <a:gd name="adj1" fmla="val 40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93629" y="5981323"/>
            <a:ext cx="65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D(A’)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29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Further </a:t>
            </a:r>
            <a:r>
              <a:rPr lang="en-US" altLang="zh-CN" dirty="0" smtClean="0"/>
              <a:t>analysis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1455360"/>
                <a:ext cx="9144000" cy="4525963"/>
              </a:xfrm>
            </p:spPr>
            <p:txBody>
              <a:bodyPr>
                <a:normAutofit/>
              </a:bodyPr>
              <a:lstStyle/>
              <a:p>
                <a:pPr marL="400050"/>
                <a:r>
                  <a:rPr lang="en-US" altLang="zh-CN" sz="2400" dirty="0" smtClean="0">
                    <a:sym typeface="Wingdings" panose="05000000000000000000" pitchFamily="2" charset="2"/>
                  </a:rPr>
                  <a:t>Point C -&gt; Point D (Spillback condition)</a:t>
                </a:r>
                <a:endParaRPr lang="en-US" sz="2000" dirty="0"/>
              </a:p>
              <a:p>
                <a:pPr marL="857250" lvl="1"/>
                <a:r>
                  <a:rPr lang="en-US" sz="2000" dirty="0" smtClean="0"/>
                  <a:t>Since the </a:t>
                </a:r>
                <a:r>
                  <a:rPr lang="en-US" sz="2000" dirty="0" err="1" smtClean="0"/>
                  <a:t>Rij</a:t>
                </a:r>
                <a:r>
                  <a:rPr lang="en-US" sz="2000" dirty="0" smtClean="0"/>
                  <a:t> is obtained at Point C, so the spillback probability can be calculated as:</a:t>
                </a:r>
              </a:p>
              <a:p>
                <a:pPr marL="571500" lvl="1" indent="0">
                  <a:buNone/>
                </a:pPr>
                <a:r>
                  <a:rPr lang="en-US" sz="2000" b="1" dirty="0" smtClean="0"/>
                  <a:t>Case 1: </a:t>
                </a:r>
              </a:p>
              <a:p>
                <a:pPr marL="571500" lvl="1" indent="0">
                  <a:buNone/>
                </a:pPr>
                <a:r>
                  <a:rPr lang="en-US" sz="2000" dirty="0" smtClean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ij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≥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L</m:t>
                    </m:r>
                    <m:r>
                      <a:rPr lang="en-US" sz="2000" b="0" i="0" smtClean="0">
                        <a:latin typeface="Cambria Math"/>
                      </a:rPr>
                      <m:t>+1</m:t>
                    </m:r>
                  </m:oMath>
                </a14:m>
                <a:endParaRPr lang="en-US" sz="2000" dirty="0" smtClean="0"/>
              </a:p>
              <a:p>
                <a:pPr marL="857250"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/>
                  <a:t>(spillback)=</a:t>
                </a:r>
                <a:r>
                  <a:rPr lang="en-US" sz="2000" dirty="0" smtClean="0"/>
                  <a:t>1 (Already spillback)</a:t>
                </a:r>
              </a:p>
              <a:p>
                <a:pPr marL="857250" lvl="1"/>
                <a:endParaRPr lang="en-US" sz="2000" dirty="0"/>
              </a:p>
              <a:p>
                <a:pPr marL="571500" lvl="1" indent="0">
                  <a:buNone/>
                </a:pPr>
                <a:r>
                  <a:rPr lang="en-US" sz="2000" b="1" dirty="0" smtClean="0"/>
                  <a:t>Case 2:</a:t>
                </a:r>
              </a:p>
              <a:p>
                <a:pPr marL="571500" lvl="1" indent="0">
                  <a:buNone/>
                </a:pPr>
                <a:r>
                  <a:rPr lang="en-US" sz="2000" dirty="0" smtClean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ij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L</m:t>
                    </m:r>
                    <m:r>
                      <a:rPr lang="en-US" sz="2000" b="0" i="0" smtClean="0">
                        <a:latin typeface="Cambria Math"/>
                      </a:rPr>
                      <m:t>+1</m:t>
                    </m:r>
                  </m:oMath>
                </a14:m>
                <a:endParaRPr lang="en-US" sz="2000" dirty="0"/>
              </a:p>
              <a:p>
                <a:pPr marL="857250"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/>
                  <a:t>(spillback)=P(x&gt;=</a:t>
                </a:r>
                <a:r>
                  <a:rPr lang="en-US" sz="2000" dirty="0" smtClean="0"/>
                  <a:t>L+1-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ij</m:t>
                        </m:r>
                      </m:sub>
                    </m:sSub>
                  </m:oMath>
                </a14:m>
                <a:r>
                  <a:rPr lang="en-US" sz="2000" dirty="0"/>
                  <a:t>) </a:t>
                </a:r>
              </a:p>
              <a:p>
                <a:pPr marL="1257300" lvl="2"/>
                <a:r>
                  <a:rPr lang="en-US" sz="1600" dirty="0" smtClean="0"/>
                  <a:t>Where P(x</a:t>
                </a:r>
                <a:r>
                  <a:rPr lang="en-US" sz="1600" dirty="0"/>
                  <a:t>) ~ Poisson (λ=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𝐿𝑇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𝐶𝐷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  <a:endParaRPr lang="en-US" sz="1600" dirty="0" smtClean="0"/>
              </a:p>
              <a:p>
                <a:pPr marL="857250" lvl="1"/>
                <a:endParaRPr lang="en-US" sz="2000" dirty="0"/>
              </a:p>
              <a:p>
                <a:pPr marL="457200">
                  <a:buFont typeface="Courier New" panose="02070309020205020404" pitchFamily="49" charset="0"/>
                  <a:buChar char="o"/>
                </a:pPr>
                <a:endParaRPr lang="en-US" altLang="zh-CN" sz="2400" dirty="0" smtClean="0">
                  <a:sym typeface="Wingdings" panose="05000000000000000000" pitchFamily="2" charset="2"/>
                </a:endParaRPr>
              </a:p>
              <a:p>
                <a:pPr lvl="1"/>
                <a:endParaRPr lang="en-US" altLang="zh-CN" sz="2400" dirty="0" smtClean="0">
                  <a:sym typeface="Wingdings" panose="05000000000000000000" pitchFamily="2" charset="2"/>
                </a:endParaRPr>
              </a:p>
              <a:p>
                <a:pPr lvl="1"/>
                <a:endParaRPr lang="en-US" altLang="zh-CN" sz="2400" dirty="0" smtClean="0">
                  <a:sym typeface="Wingdings" panose="05000000000000000000" pitchFamily="2" charset="2"/>
                </a:endParaRPr>
              </a:p>
              <a:p>
                <a:pPr lvl="1"/>
                <a:endParaRPr lang="en-US" altLang="zh-CN" sz="24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altLang="zh-CN" sz="28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55360"/>
                <a:ext cx="9144000" cy="4525963"/>
              </a:xfrm>
              <a:blipFill rotWithShape="1">
                <a:blip r:embed="rId2"/>
                <a:stretch>
                  <a:fillRect l="-267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6200" y="6276201"/>
            <a:ext cx="351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LT: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289" y="6504801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TH:</a:t>
            </a:r>
            <a:endParaRPr lang="en-US" sz="12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0" y="6286500"/>
            <a:ext cx="8637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602519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60314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3066" y="600997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12" name="Frame 11"/>
          <p:cNvSpPr/>
          <p:nvPr/>
        </p:nvSpPr>
        <p:spPr>
          <a:xfrm>
            <a:off x="452361" y="2590799"/>
            <a:ext cx="8386839" cy="1447801"/>
          </a:xfrm>
          <a:prstGeom prst="frame">
            <a:avLst>
              <a:gd name="adj1" fmla="val 40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452360" y="4114800"/>
            <a:ext cx="8386839" cy="1447801"/>
          </a:xfrm>
          <a:prstGeom prst="frame">
            <a:avLst>
              <a:gd name="adj1" fmla="val 40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3629" y="5981323"/>
            <a:ext cx="65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D(A’)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07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Further </a:t>
            </a:r>
            <a:r>
              <a:rPr lang="en-US" altLang="zh-CN" dirty="0" smtClean="0"/>
              <a:t>analysis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1455360"/>
                <a:ext cx="9144000" cy="4525963"/>
              </a:xfrm>
            </p:spPr>
            <p:txBody>
              <a:bodyPr>
                <a:normAutofit/>
              </a:bodyPr>
              <a:lstStyle/>
              <a:p>
                <a:pPr marL="514350">
                  <a:buFont typeface="Courier New" panose="02070309020205020404" pitchFamily="49" charset="0"/>
                  <a:buChar char="o"/>
                </a:pPr>
                <a:r>
                  <a:rPr lang="en-US" sz="2400" dirty="0" smtClean="0"/>
                  <a:t>So the final probability of spillback can be calculated: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P</m:t>
                    </m:r>
                    <m:r>
                      <a:rPr lang="en-US" sz="20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spillback</m:t>
                    </m:r>
                    <m:r>
                      <a:rPr lang="en-US" sz="200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200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spillback</m:t>
                            </m:r>
                            <m:r>
                              <a:rPr lang="en-US" sz="2000">
                                <a:latin typeface="Cambria Math"/>
                              </a:rPr>
                              <m:t>)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∗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</a:rPr>
                              <m:t>∗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𝑃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1600" dirty="0" smtClean="0"/>
                  <a:t>       Where P(</a:t>
                </a:r>
                <a:r>
                  <a:rPr lang="en-US" sz="1600" dirty="0" err="1" smtClean="0"/>
                  <a:t>i</a:t>
                </a:r>
                <a:r>
                  <a:rPr lang="en-US" sz="1600" dirty="0"/>
                  <a:t>) ~ Poisson (λ=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𝑢𝑛𝑘𝑛𝑜𝑤𝑛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pPr marL="457200" lvl="1" indent="0">
                  <a:buNone/>
                </a:pPr>
                <a:r>
                  <a:rPr lang="en-US" sz="1600" dirty="0" smtClean="0"/>
                  <a:t>                    P(j</a:t>
                </a:r>
                <a:r>
                  <a:rPr lang="en-US" sz="1600" dirty="0"/>
                  <a:t>) ~ Poisson (λ=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𝐿𝑇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𝐴𝐶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</a:p>
              <a:p>
                <a:pPr marL="571500" lvl="1" indent="0">
                  <a:buNone/>
                </a:pPr>
                <a:endParaRPr lang="en-US" sz="2000" dirty="0"/>
              </a:p>
              <a:p>
                <a:pPr marL="457200"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So the final </a:t>
                </a:r>
                <a:r>
                  <a:rPr lang="en-US" sz="2400" dirty="0" smtClean="0"/>
                  <a:t>capacity of through traffic can </a:t>
                </a:r>
                <a:r>
                  <a:rPr lang="en-US" sz="2400" dirty="0"/>
                  <a:t>be calculated:</a:t>
                </a:r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TH</m:t>
                        </m:r>
                      </m:sub>
                    </m:sSub>
                  </m:oMath>
                </a14:m>
                <a:r>
                  <a:rPr lang="en-US" sz="1800" dirty="0"/>
                  <a:t>=</a:t>
                </a:r>
                <a:r>
                  <a:rPr lang="zh-CN" altLang="en-US" sz="1800" dirty="0"/>
                  <a:t>（</a:t>
                </a:r>
                <a:r>
                  <a:rPr lang="en-US" sz="1800" dirty="0"/>
                  <a:t>1-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P</m:t>
                    </m:r>
                    <m:r>
                      <a:rPr lang="en-US" sz="18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spillback</m:t>
                    </m:r>
                    <m:r>
                      <a:rPr lang="en-US" sz="180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sz="1800" dirty="0"/>
                  <a:t>）</a:t>
                </a:r>
                <a:r>
                  <a:rPr lang="en-US" sz="1800" dirty="0"/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𝑇𝐻</m:t>
                        </m:r>
                      </m:sub>
                    </m:sSub>
                  </m:oMath>
                </a14:m>
                <a:r>
                  <a:rPr lang="en-US" sz="1800" dirty="0"/>
                  <a:t>*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𝑛𝑙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+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spillback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𝑇𝐻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∗(</m:t>
                    </m:r>
                    <m:r>
                      <a:rPr lang="en-US" sz="1800" b="0" i="1" smtClean="0">
                        <a:latin typeface="Cambria Math"/>
                      </a:rPr>
                      <m:t>𝑛𝑙</m:t>
                    </m:r>
                    <m:r>
                      <a:rPr lang="en-US" sz="1800" i="1">
                        <a:latin typeface="Cambria Math"/>
                      </a:rPr>
                      <m:t>−1)</m:t>
                    </m:r>
                  </m:oMath>
                </a14:m>
                <a:endParaRPr lang="en-US" sz="1800" dirty="0"/>
              </a:p>
              <a:p>
                <a:pPr marL="457200" lvl="1" indent="0">
                  <a:buNone/>
                </a:pPr>
                <a:r>
                  <a:rPr lang="en-US" sz="1600" dirty="0"/>
                  <a:t>Where </a:t>
                </a:r>
                <a:r>
                  <a:rPr lang="en-US" sz="1600" dirty="0" err="1" smtClean="0"/>
                  <a:t>nl</a:t>
                </a:r>
                <a:r>
                  <a:rPr lang="en-US" sz="1600" dirty="0" smtClean="0"/>
                  <a:t> is the number of through lanes</a:t>
                </a:r>
                <a:endParaRPr lang="en-US" sz="1600" dirty="0"/>
              </a:p>
              <a:p>
                <a:pPr marL="457200">
                  <a:buFont typeface="Courier New" panose="02070309020205020404" pitchFamily="49" charset="0"/>
                  <a:buChar char="o"/>
                </a:pPr>
                <a:endParaRPr lang="en-US" altLang="zh-CN" sz="2400" dirty="0" smtClean="0">
                  <a:sym typeface="Wingdings" panose="05000000000000000000" pitchFamily="2" charset="2"/>
                </a:endParaRPr>
              </a:p>
              <a:p>
                <a:pPr marL="457200"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So the </a:t>
                </a:r>
                <a:r>
                  <a:rPr lang="en-US" sz="2400" dirty="0" smtClean="0"/>
                  <a:t>new formed existing queue at D </a:t>
                </a:r>
                <a:r>
                  <a:rPr lang="en-US" sz="2400" dirty="0"/>
                  <a:t>can be calculated:</a:t>
                </a:r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𝐿𝑇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𝐴</m:t>
                        </m:r>
                      </m:sup>
                    </m:sSubSup>
                    <m:r>
                      <a:rPr lang="en-US" sz="1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sz="1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/>
                                  </a:rPr>
                                  <m:t>ij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/>
                              </a:rPr>
                              <m:t>∗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/>
                              </a:rPr>
                              <m:t>∗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𝑃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180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𝑇𝐻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𝐶𝐷</m:t>
                        </m:r>
                      </m:sub>
                    </m:sSub>
                  </m:oMath>
                </a14:m>
                <a:endParaRPr lang="en-US" altLang="zh-CN" sz="2400" dirty="0" smtClean="0">
                  <a:sym typeface="Wingdings" panose="05000000000000000000" pitchFamily="2" charset="2"/>
                </a:endParaRPr>
              </a:p>
              <a:p>
                <a:pPr marL="514350" lvl="1" indent="0">
                  <a:buNone/>
                </a:pPr>
                <a:r>
                  <a:rPr lang="en-US" altLang="zh-CN" sz="2000" dirty="0" smtClean="0">
                    <a:sym typeface="Wingdings" panose="05000000000000000000" pitchFamily="2" charset="2"/>
                  </a:rPr>
                  <a:t>This new existing queue can be used into the next iteration.</a:t>
                </a:r>
              </a:p>
              <a:p>
                <a:pPr lvl="1"/>
                <a:endParaRPr lang="en-US" altLang="zh-CN" sz="2400" dirty="0" smtClean="0">
                  <a:sym typeface="Wingdings" panose="05000000000000000000" pitchFamily="2" charset="2"/>
                </a:endParaRPr>
              </a:p>
              <a:p>
                <a:pPr lvl="1"/>
                <a:endParaRPr lang="en-US" altLang="zh-CN" sz="24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altLang="zh-CN" sz="28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55360"/>
                <a:ext cx="9144000" cy="4525963"/>
              </a:xfrm>
              <a:blipFill rotWithShape="1">
                <a:blip r:embed="rId2"/>
                <a:stretch>
                  <a:fillRect t="-1213" b="-6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6200" y="6276201"/>
            <a:ext cx="351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LT: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289" y="6504801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TH:</a:t>
            </a:r>
            <a:endParaRPr lang="en-US" sz="12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0" y="6286500"/>
            <a:ext cx="8637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602519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60314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3066" y="600997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93629" y="5981323"/>
            <a:ext cx="65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D(A’)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25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Further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Problem 1: </a:t>
                </a:r>
              </a:p>
              <a:p>
                <a:pPr lvl="1"/>
                <a:r>
                  <a:rPr lang="en-US" dirty="0" smtClean="0"/>
                  <a:t>Arrival rate of through traffic in adjacent through lane is unknown.</a:t>
                </a:r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𝐿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∗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∗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𝑃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Where P(</a:t>
                </a:r>
                <a:r>
                  <a:rPr lang="en-US" sz="2000" dirty="0" err="1"/>
                  <a:t>i</a:t>
                </a:r>
                <a:r>
                  <a:rPr lang="en-US" sz="2000" dirty="0"/>
                  <a:t>) ~ Poisson (λ is </a:t>
                </a:r>
                <a:r>
                  <a:rPr lang="en-US" sz="2000" b="1" dirty="0"/>
                  <a:t>unknown</a:t>
                </a:r>
                <a:r>
                  <a:rPr lang="en-US" sz="2000" dirty="0"/>
                  <a:t>)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                  P(j) ~ Poisson (λ=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𝐿𝑇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𝐴𝐶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Method: </a:t>
                </a:r>
              </a:p>
              <a:p>
                <a:pPr lvl="1" algn="just"/>
                <a:r>
                  <a:rPr lang="en-US" dirty="0" smtClean="0"/>
                  <a:t>Build a model to estimate </a:t>
                </a:r>
                <a:r>
                  <a:rPr lang="en-US" dirty="0"/>
                  <a:t>the </a:t>
                </a:r>
                <a:r>
                  <a:rPr lang="en-US" dirty="0" smtClean="0"/>
                  <a:t>arrival </a:t>
                </a:r>
                <a:r>
                  <a:rPr lang="en-US" dirty="0"/>
                  <a:t>rate of through traffic in adjacent through </a:t>
                </a:r>
                <a:r>
                  <a:rPr lang="en-US" dirty="0" smtClean="0"/>
                  <a:t>lane, based on the left-turn volume, total through volume and length of left-turn bay.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1333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1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Further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Input:</a:t>
            </a:r>
          </a:p>
          <a:p>
            <a:pPr lvl="1"/>
            <a:r>
              <a:rPr lang="en-US" dirty="0" smtClean="0"/>
              <a:t>Left-turn arrival rate: V</a:t>
            </a:r>
            <a:r>
              <a:rPr lang="en-US" baseline="-25000" dirty="0" smtClean="0"/>
              <a:t>LT</a:t>
            </a:r>
            <a:r>
              <a:rPr lang="en-US" dirty="0" smtClean="0"/>
              <a:t> (</a:t>
            </a:r>
            <a:r>
              <a:rPr lang="en-US" dirty="0" err="1" smtClean="0"/>
              <a:t>veh</a:t>
            </a:r>
            <a:r>
              <a:rPr lang="en-US" dirty="0" smtClean="0"/>
              <a:t>/h)</a:t>
            </a:r>
          </a:p>
          <a:p>
            <a:pPr lvl="1"/>
            <a:r>
              <a:rPr lang="en-US" dirty="0" smtClean="0"/>
              <a:t>Total through arrival rate: V</a:t>
            </a:r>
            <a:r>
              <a:rPr lang="en-US" baseline="-25000" dirty="0" smtClean="0"/>
              <a:t>TH</a:t>
            </a:r>
            <a:r>
              <a:rPr lang="en-US" dirty="0" smtClean="0"/>
              <a:t> (</a:t>
            </a:r>
            <a:r>
              <a:rPr lang="en-US" dirty="0" err="1" smtClean="0"/>
              <a:t>veh</a:t>
            </a:r>
            <a:r>
              <a:rPr lang="en-US" dirty="0" smtClean="0"/>
              <a:t>/h)</a:t>
            </a:r>
          </a:p>
          <a:p>
            <a:pPr lvl="1"/>
            <a:r>
              <a:rPr lang="en-US" dirty="0" smtClean="0"/>
              <a:t>Left-turn bay length: L (</a:t>
            </a:r>
            <a:r>
              <a:rPr lang="en-US" dirty="0" err="1" smtClean="0"/>
              <a:t>veh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Assumption:</a:t>
            </a:r>
          </a:p>
          <a:p>
            <a:pPr lvl="1"/>
            <a:r>
              <a:rPr lang="en-US" dirty="0" smtClean="0"/>
              <a:t>All left-turn traffic use the adjacent though lane before entering the left-turn bay.</a:t>
            </a:r>
          </a:p>
          <a:p>
            <a:endParaRPr lang="en-US" dirty="0" smtClean="0"/>
          </a:p>
          <a:p>
            <a:r>
              <a:rPr lang="en-US" dirty="0" smtClean="0"/>
              <a:t>Output: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rrival rate of through traffic at adjacent through lane: V</a:t>
            </a:r>
            <a:r>
              <a:rPr lang="en-US" baseline="-25000" dirty="0" smtClean="0"/>
              <a:t>1</a:t>
            </a:r>
            <a:r>
              <a:rPr lang="en-US" dirty="0" smtClean="0"/>
              <a:t> (</a:t>
            </a:r>
            <a:r>
              <a:rPr lang="en-US" dirty="0" err="1" smtClean="0"/>
              <a:t>veh</a:t>
            </a:r>
            <a:r>
              <a:rPr lang="en-US" dirty="0" smtClean="0"/>
              <a:t>/h)</a:t>
            </a:r>
          </a:p>
        </p:txBody>
      </p:sp>
    </p:spTree>
    <p:extLst>
      <p:ext uri="{BB962C8B-B14F-4D97-AF65-F5344CB8AC3E}">
        <p14:creationId xmlns:p14="http://schemas.microsoft.com/office/powerpoint/2010/main" val="351129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Further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8686800" cy="5334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Method:</a:t>
                </a:r>
              </a:p>
              <a:p>
                <a:pPr lvl="1"/>
                <a:r>
                  <a:rPr lang="en-US" dirty="0" smtClean="0"/>
                  <a:t>Case 1: L=0 (No left-turn bay) </a:t>
                </a:r>
              </a:p>
              <a:p>
                <a:pPr lvl="2"/>
                <a:r>
                  <a:rPr lang="en-US" dirty="0" smtClean="0"/>
                  <a:t>All traffic evenly distribute between two through lanes:</a:t>
                </a:r>
              </a:p>
              <a:p>
                <a:pPr lvl="2"/>
                <a:r>
                  <a:rPr lang="en-US" dirty="0" smtClean="0"/>
                  <a:t>V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+V</a:t>
                </a:r>
                <a:r>
                  <a:rPr lang="en-US" baseline="-25000" dirty="0" smtClean="0"/>
                  <a:t>LT</a:t>
                </a:r>
                <a:r>
                  <a:rPr lang="en-US" dirty="0" smtClean="0"/>
                  <a:t>=V</a:t>
                </a:r>
                <a:r>
                  <a:rPr lang="en-US" baseline="-25000" dirty="0" smtClean="0"/>
                  <a:t>TH</a:t>
                </a:r>
                <a:r>
                  <a:rPr lang="en-US" dirty="0" smtClean="0"/>
                  <a:t>-V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  -&gt;   V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=V</a:t>
                </a:r>
                <a:r>
                  <a:rPr lang="en-US" baseline="-25000" dirty="0" smtClean="0"/>
                  <a:t>TH</a:t>
                </a:r>
                <a:r>
                  <a:rPr lang="en-US" dirty="0" smtClean="0"/>
                  <a:t>/2-V</a:t>
                </a:r>
                <a:r>
                  <a:rPr lang="en-US" baseline="-25000" dirty="0" smtClean="0"/>
                  <a:t>LT</a:t>
                </a:r>
                <a:r>
                  <a:rPr lang="en-US" dirty="0" smtClean="0"/>
                  <a:t>/2</a:t>
                </a:r>
              </a:p>
              <a:p>
                <a:pPr lvl="1"/>
                <a:r>
                  <a:rPr lang="en-US" dirty="0" smtClean="0"/>
                  <a:t>Case 2: L-&gt;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 smtClean="0"/>
                  <a:t> (Exclusive left-turn lane)</a:t>
                </a:r>
              </a:p>
              <a:p>
                <a:pPr lvl="2"/>
                <a:r>
                  <a:rPr lang="en-US" dirty="0" smtClean="0"/>
                  <a:t>All through traffic evenly distribute:</a:t>
                </a:r>
              </a:p>
              <a:p>
                <a:pPr lvl="2"/>
                <a:r>
                  <a:rPr lang="en-US" dirty="0" smtClean="0"/>
                  <a:t>V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=V</a:t>
                </a:r>
                <a:r>
                  <a:rPr lang="en-US" baseline="-25000" dirty="0" smtClean="0"/>
                  <a:t>TH</a:t>
                </a:r>
                <a:r>
                  <a:rPr lang="en-US" dirty="0" smtClean="0"/>
                  <a:t>/2</a:t>
                </a:r>
                <a:endParaRPr lang="en-US" dirty="0"/>
              </a:p>
              <a:p>
                <a:pPr lvl="1"/>
                <a:r>
                  <a:rPr lang="en-US" dirty="0" smtClean="0"/>
                  <a:t>Normal case: With the increase of L, the V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increases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8686800" cy="5334000"/>
              </a:xfrm>
              <a:blipFill rotWithShape="1">
                <a:blip r:embed="rId2"/>
                <a:stretch>
                  <a:fillRect l="-1544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287" y="5245650"/>
            <a:ext cx="19050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/>
          <p:cNvSpPr/>
          <p:nvPr/>
        </p:nvSpPr>
        <p:spPr>
          <a:xfrm>
            <a:off x="1050681" y="5176595"/>
            <a:ext cx="2936006" cy="15240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5848" y="6430530"/>
            <a:ext cx="14718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Length of left-turn bay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72075" y="5945573"/>
            <a:ext cx="1757212" cy="2616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lvl="2"/>
            <a:r>
              <a:rPr lang="en-US" sz="1100" dirty="0" smtClean="0"/>
              <a:t>V</a:t>
            </a:r>
            <a:r>
              <a:rPr lang="en-US" sz="1100" baseline="-25000" dirty="0" smtClean="0"/>
              <a:t>TH</a:t>
            </a:r>
            <a:r>
              <a:rPr lang="en-US" sz="1100" dirty="0" smtClean="0"/>
              <a:t>/2-V</a:t>
            </a:r>
            <a:r>
              <a:rPr lang="en-US" sz="1100" baseline="-25000" dirty="0" smtClean="0"/>
              <a:t>LT</a:t>
            </a:r>
            <a:r>
              <a:rPr lang="en-US" sz="1100" dirty="0" smtClean="0"/>
              <a:t>/2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08705" y="5405195"/>
            <a:ext cx="1420582" cy="2616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lvl="2"/>
            <a:r>
              <a:rPr lang="en-US" sz="1100" dirty="0" smtClean="0"/>
              <a:t>V</a:t>
            </a:r>
            <a:r>
              <a:rPr lang="en-US" sz="1100" baseline="-25000" dirty="0" smtClean="0"/>
              <a:t>TH</a:t>
            </a:r>
            <a:r>
              <a:rPr lang="en-US" sz="1100" dirty="0" smtClean="0"/>
              <a:t>/2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78936" y="5938595"/>
                <a:ext cx="2394823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𝑇𝐻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𝐿𝑇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936" y="5938595"/>
                <a:ext cx="2394823" cy="6090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876800" y="5405195"/>
            <a:ext cx="188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Assumed relation: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976347" y="2819400"/>
            <a:ext cx="15580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76346" y="3048000"/>
            <a:ext cx="15580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76347" y="3276600"/>
            <a:ext cx="15580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534400" y="28194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242282" y="3124200"/>
            <a:ext cx="181628" cy="76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242282" y="2895600"/>
            <a:ext cx="181628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981327" y="2895600"/>
            <a:ext cx="181628" cy="76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81327" y="3124200"/>
            <a:ext cx="181628" cy="76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696200" y="2895600"/>
            <a:ext cx="181628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96200" y="3124200"/>
            <a:ext cx="181628" cy="76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91400" y="2895600"/>
            <a:ext cx="181628" cy="76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391400" y="3124200"/>
            <a:ext cx="181628" cy="76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106273" y="2895600"/>
            <a:ext cx="181628" cy="76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106273" y="3124200"/>
            <a:ext cx="181628" cy="76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6976347" y="4038600"/>
            <a:ext cx="15580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76346" y="4267200"/>
            <a:ext cx="15580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976347" y="4495800"/>
            <a:ext cx="15580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534400" y="38100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242282" y="4343400"/>
            <a:ext cx="181628" cy="76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981327" y="4114800"/>
            <a:ext cx="181628" cy="76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981327" y="4343400"/>
            <a:ext cx="181628" cy="76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696200" y="4343400"/>
            <a:ext cx="181628" cy="76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391400" y="4114800"/>
            <a:ext cx="181628" cy="76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391400" y="4343400"/>
            <a:ext cx="181628" cy="76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242282" y="4114800"/>
            <a:ext cx="181628" cy="76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696200" y="4114800"/>
            <a:ext cx="181628" cy="76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6976345" y="3810000"/>
            <a:ext cx="15580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242280" y="3886200"/>
            <a:ext cx="181628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971772" y="3886200"/>
            <a:ext cx="181628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Objective:</a:t>
            </a:r>
          </a:p>
          <a:p>
            <a:pPr lvl="1"/>
            <a:r>
              <a:rPr lang="en-US" dirty="0" smtClean="0"/>
              <a:t>Analyze how the </a:t>
            </a:r>
            <a:r>
              <a:rPr lang="en-US" b="1" dirty="0" smtClean="0"/>
              <a:t>short left-turn bay </a:t>
            </a:r>
            <a:r>
              <a:rPr lang="en-US" dirty="0" smtClean="0"/>
              <a:t>will affect the intersection </a:t>
            </a:r>
            <a:r>
              <a:rPr lang="en-US" b="1" dirty="0" smtClean="0"/>
              <a:t>capacity</a:t>
            </a:r>
            <a:r>
              <a:rPr lang="en-US" dirty="0" smtClean="0"/>
              <a:t> under the condition that the left-turn is protected and leading.</a:t>
            </a:r>
          </a:p>
          <a:p>
            <a:endParaRPr lang="en-US" dirty="0" smtClean="0"/>
          </a:p>
          <a:p>
            <a:r>
              <a:rPr lang="en-US" dirty="0" smtClean="0"/>
              <a:t>Input: </a:t>
            </a:r>
          </a:p>
          <a:p>
            <a:pPr lvl="1"/>
            <a:r>
              <a:rPr lang="en-US" dirty="0" smtClean="0"/>
              <a:t>Arrival rate</a:t>
            </a:r>
          </a:p>
          <a:p>
            <a:pPr lvl="1"/>
            <a:r>
              <a:rPr lang="en-US" dirty="0" smtClean="0"/>
              <a:t>Geometric information (Number of lanes…)</a:t>
            </a:r>
          </a:p>
          <a:p>
            <a:pPr lvl="1"/>
            <a:r>
              <a:rPr lang="en-US" dirty="0" smtClean="0"/>
              <a:t>Length of left-turn bay</a:t>
            </a:r>
          </a:p>
          <a:p>
            <a:pPr lvl="1"/>
            <a:r>
              <a:rPr lang="en-US" dirty="0" smtClean="0"/>
              <a:t>Signal information (Cycle length…)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zh-CN" dirty="0"/>
              <a:t>Further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Use simulation results to obtain the parameter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Scenarios: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663826"/>
              </p:ext>
            </p:extLst>
          </p:nvPr>
        </p:nvGraphicFramePr>
        <p:xfrm>
          <a:off x="5029200" y="2514600"/>
          <a:ext cx="4038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693873"/>
              </p:ext>
            </p:extLst>
          </p:nvPr>
        </p:nvGraphicFramePr>
        <p:xfrm>
          <a:off x="228600" y="2209800"/>
          <a:ext cx="4648200" cy="34290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609184"/>
                <a:gridCol w="609184"/>
                <a:gridCol w="609184"/>
                <a:gridCol w="685332"/>
                <a:gridCol w="1056553"/>
                <a:gridCol w="107876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LT vph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TH vph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Bay length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# </a:t>
                      </a:r>
                      <a:r>
                        <a:rPr lang="en-US" sz="1100" u="none" strike="noStrike" dirty="0" err="1">
                          <a:effectLst/>
                        </a:rPr>
                        <a:t>veh</a:t>
                      </a:r>
                      <a:r>
                        <a:rPr lang="en-US" sz="1100" u="none" strike="noStrike" dirty="0">
                          <a:effectLst/>
                        </a:rPr>
                        <a:t> in Lane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Parameter 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Case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203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233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279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0.06282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296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0.06539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Case 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297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-0.00739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340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0.08514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0.09981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368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0.11394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Case 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77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0.12153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89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0.09813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118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0.11145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129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0.10356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Case 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131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0.09277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151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0.11889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159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0.11145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161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0.09416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AVG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0.08159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67200" y="5938595"/>
                <a:ext cx="2617640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𝑇𝐻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−0.08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𝐿𝑇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938595"/>
                <a:ext cx="2617640" cy="6090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95400" y="6058467"/>
            <a:ext cx="269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to estimate the V</a:t>
            </a:r>
            <a:r>
              <a:rPr lang="en-US" baseline="-25000" dirty="0" smtClean="0"/>
              <a:t>1</a:t>
            </a:r>
            <a:r>
              <a:rPr lang="en-US" dirty="0" smtClean="0"/>
              <a:t>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Further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2: </a:t>
            </a:r>
          </a:p>
          <a:p>
            <a:pPr lvl="1"/>
            <a:r>
              <a:rPr lang="en-US" dirty="0" smtClean="0"/>
              <a:t>Initial existing queue -&gt; not known</a:t>
            </a:r>
          </a:p>
          <a:p>
            <a:r>
              <a:rPr lang="en-US" dirty="0" smtClean="0"/>
              <a:t>Method: </a:t>
            </a:r>
          </a:p>
          <a:p>
            <a:pPr lvl="1"/>
            <a:r>
              <a:rPr lang="en-US" dirty="0" smtClean="0"/>
              <a:t>Given any reasonable queue at first and after several iterations, see if the queue will become stable.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7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153400" cy="2133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Result</a:t>
            </a:r>
          </a:p>
          <a:p>
            <a:pPr lvl="1"/>
            <a:r>
              <a:rPr lang="en-US" sz="1600" dirty="0" smtClean="0"/>
              <a:t>left</a:t>
            </a:r>
            <a:r>
              <a:rPr lang="en-US" sz="1600" dirty="0"/>
              <a:t>-turn traffic arrival rate (</a:t>
            </a:r>
            <a:r>
              <a:rPr lang="en-US" sz="1600" dirty="0" err="1"/>
              <a:t>veh</a:t>
            </a:r>
            <a:r>
              <a:rPr lang="en-US" sz="1600" dirty="0"/>
              <a:t>/hour): </a:t>
            </a:r>
            <a:r>
              <a:rPr lang="en-US" sz="1600" dirty="0" smtClean="0"/>
              <a:t>400vph</a:t>
            </a:r>
            <a:endParaRPr lang="en-US" sz="1600" dirty="0"/>
          </a:p>
          <a:p>
            <a:pPr lvl="1"/>
            <a:r>
              <a:rPr lang="en-US" sz="1600" dirty="0" smtClean="0"/>
              <a:t>through </a:t>
            </a:r>
            <a:r>
              <a:rPr lang="en-US" sz="1600" dirty="0"/>
              <a:t>traffic arrival rate (</a:t>
            </a:r>
            <a:r>
              <a:rPr lang="en-US" sz="1600" dirty="0" err="1"/>
              <a:t>veh</a:t>
            </a:r>
            <a:r>
              <a:rPr lang="en-US" sz="1600" dirty="0"/>
              <a:t>/hour): </a:t>
            </a:r>
            <a:r>
              <a:rPr lang="en-US" sz="1600" dirty="0" smtClean="0"/>
              <a:t>800vph</a:t>
            </a:r>
          </a:p>
          <a:p>
            <a:pPr lvl="1"/>
            <a:r>
              <a:rPr lang="en-US" sz="1600" dirty="0"/>
              <a:t>the saturation flow rate (</a:t>
            </a:r>
            <a:r>
              <a:rPr lang="en-US" sz="1600" dirty="0" err="1"/>
              <a:t>veh</a:t>
            </a:r>
            <a:r>
              <a:rPr lang="en-US" sz="1600" dirty="0"/>
              <a:t>/hour) : </a:t>
            </a:r>
            <a:r>
              <a:rPr lang="en-US" sz="1600" dirty="0" smtClean="0"/>
              <a:t>2000vph</a:t>
            </a:r>
            <a:endParaRPr lang="en-US" sz="1600" dirty="0"/>
          </a:p>
          <a:p>
            <a:pPr lvl="1"/>
            <a:r>
              <a:rPr lang="en-US" sz="1600" dirty="0" smtClean="0"/>
              <a:t>number </a:t>
            </a:r>
            <a:r>
              <a:rPr lang="en-US" sz="1600" dirty="0"/>
              <a:t>of through lanes: 2</a:t>
            </a:r>
          </a:p>
          <a:p>
            <a:pPr lvl="1"/>
            <a:r>
              <a:rPr lang="en-US" sz="1600" dirty="0" smtClean="0"/>
              <a:t>cycle </a:t>
            </a:r>
            <a:r>
              <a:rPr lang="en-US" sz="1600" dirty="0"/>
              <a:t>length AD: </a:t>
            </a:r>
            <a:r>
              <a:rPr lang="en-US" sz="1600" dirty="0" smtClean="0"/>
              <a:t>90s</a:t>
            </a:r>
            <a:endParaRPr lang="en-US" sz="1600" dirty="0"/>
          </a:p>
          <a:p>
            <a:pPr lvl="1"/>
            <a:r>
              <a:rPr lang="en-US" sz="1600" dirty="0" smtClean="0"/>
              <a:t>through </a:t>
            </a:r>
            <a:r>
              <a:rPr lang="en-US" sz="1600" dirty="0"/>
              <a:t>traffic green interval CD: </a:t>
            </a:r>
            <a:r>
              <a:rPr lang="en-US" sz="1600" dirty="0" smtClean="0"/>
              <a:t>27s</a:t>
            </a:r>
            <a:endParaRPr lang="en-US" sz="1600" dirty="0"/>
          </a:p>
          <a:p>
            <a:pPr lvl="1"/>
            <a:r>
              <a:rPr lang="en-US" sz="1600" dirty="0" smtClean="0"/>
              <a:t>left</a:t>
            </a:r>
            <a:r>
              <a:rPr lang="en-US" sz="1600" dirty="0"/>
              <a:t>-turn traffic green interval BC: </a:t>
            </a:r>
            <a:r>
              <a:rPr lang="en-US" sz="1600" dirty="0" smtClean="0"/>
              <a:t>27s</a:t>
            </a:r>
            <a:endParaRPr lang="en-US" sz="1600" dirty="0"/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length of left-turn lane : </a:t>
            </a:r>
            <a:r>
              <a:rPr lang="en-US" sz="1600" dirty="0" smtClean="0"/>
              <a:t>6 </a:t>
            </a:r>
            <a:r>
              <a:rPr lang="en-US" sz="1600" dirty="0" err="1" smtClean="0"/>
              <a:t>veh</a:t>
            </a:r>
            <a:endParaRPr lang="en-US" sz="1600" dirty="0" smtClean="0"/>
          </a:p>
          <a:p>
            <a:pPr lvl="1"/>
            <a:r>
              <a:rPr lang="en-US" sz="1600" dirty="0" smtClean="0"/>
              <a:t>Note: if the input changes, the output shows the same pattern as above.</a:t>
            </a:r>
            <a:endParaRPr lang="en-US" sz="1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637993"/>
              </p:ext>
            </p:extLst>
          </p:nvPr>
        </p:nvGraphicFramePr>
        <p:xfrm>
          <a:off x="4953000" y="1905000"/>
          <a:ext cx="4114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4953000"/>
            <a:ext cx="81534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Conclusion:</a:t>
            </a:r>
          </a:p>
          <a:p>
            <a:pPr lvl="1"/>
            <a:r>
              <a:rPr lang="en-US" sz="1600" dirty="0" smtClean="0"/>
              <a:t>Result shows that no matter the starting existing queue is, after several iteration, the left-turn queue and Point D becomes stable.</a:t>
            </a:r>
          </a:p>
          <a:p>
            <a:pPr lvl="1"/>
            <a:r>
              <a:rPr lang="en-US" sz="1600" dirty="0" smtClean="0"/>
              <a:t>When the existing queue becomes stable, the resulting left-turn and through capacity should be regarded as the capacity for the target approach.</a:t>
            </a:r>
          </a:p>
        </p:txBody>
      </p:sp>
    </p:spTree>
    <p:extLst>
      <p:ext uri="{BB962C8B-B14F-4D97-AF65-F5344CB8AC3E}">
        <p14:creationId xmlns:p14="http://schemas.microsoft.com/office/powerpoint/2010/main" val="24461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Model validation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3857" y="1295400"/>
            <a:ext cx="8229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Scenarios</a:t>
            </a:r>
          </a:p>
          <a:p>
            <a:pPr lvl="1"/>
            <a:r>
              <a:rPr lang="en-US" sz="2000" dirty="0" smtClean="0"/>
              <a:t>Intersection geometry: </a:t>
            </a:r>
          </a:p>
          <a:p>
            <a:pPr lvl="2"/>
            <a:r>
              <a:rPr lang="en-US" sz="1600" dirty="0" smtClean="0"/>
              <a:t>Target approach: Two through lanes, one left-turn bay.</a:t>
            </a:r>
          </a:p>
          <a:p>
            <a:pPr lvl="2"/>
            <a:r>
              <a:rPr lang="en-US" sz="1600" dirty="0" smtClean="0"/>
              <a:t>Other approaches: </a:t>
            </a:r>
            <a:r>
              <a:rPr lang="en-US" sz="1600" dirty="0"/>
              <a:t>Two through lanes, one left-turn </a:t>
            </a:r>
            <a:r>
              <a:rPr lang="en-US" sz="1600" dirty="0" smtClean="0"/>
              <a:t>lane.</a:t>
            </a:r>
          </a:p>
          <a:p>
            <a:pPr lvl="2"/>
            <a:r>
              <a:rPr lang="en-US" sz="1600" dirty="0" smtClean="0"/>
              <a:t>Length of left-turn bay: </a:t>
            </a:r>
            <a:r>
              <a:rPr lang="en-US" sz="1600" dirty="0" smtClean="0">
                <a:solidFill>
                  <a:srgbClr val="0070C0"/>
                </a:solidFill>
              </a:rPr>
              <a:t>4veh, 6veh, 8veh, 10veh</a:t>
            </a:r>
            <a:r>
              <a:rPr lang="en-US" sz="1600" dirty="0" smtClean="0"/>
              <a:t>.</a:t>
            </a:r>
          </a:p>
          <a:p>
            <a:pPr lvl="2"/>
            <a:endParaRPr lang="en-US" sz="1600" dirty="0" smtClean="0"/>
          </a:p>
          <a:p>
            <a:pPr lvl="1"/>
            <a:r>
              <a:rPr lang="en-US" sz="2000" dirty="0" smtClean="0"/>
              <a:t>Traffic volume:</a:t>
            </a:r>
          </a:p>
          <a:p>
            <a:pPr lvl="2"/>
            <a:r>
              <a:rPr lang="en-US" sz="1600" dirty="0" smtClean="0"/>
              <a:t>Target approach (W-&gt;E):</a:t>
            </a:r>
          </a:p>
          <a:p>
            <a:pPr marL="914400" lvl="2" indent="0">
              <a:buNone/>
            </a:pPr>
            <a:r>
              <a:rPr lang="en-US" sz="1600" dirty="0" smtClean="0"/>
              <a:t>     Through traffic: </a:t>
            </a:r>
            <a:r>
              <a:rPr lang="en-US" sz="1600" dirty="0" smtClean="0">
                <a:solidFill>
                  <a:srgbClr val="0070C0"/>
                </a:solidFill>
              </a:rPr>
              <a:t>500vph, 600vph, 700vph, 800vph</a:t>
            </a:r>
            <a:r>
              <a:rPr lang="en-US" sz="1600" dirty="0" smtClean="0"/>
              <a:t>.</a:t>
            </a:r>
          </a:p>
          <a:p>
            <a:pPr marL="914400" lvl="2" indent="0">
              <a:buNone/>
            </a:pPr>
            <a:r>
              <a:rPr lang="en-US" sz="1600" dirty="0" smtClean="0"/>
              <a:t>     Left-turn traffic: </a:t>
            </a:r>
            <a:r>
              <a:rPr lang="en-US" sz="1600" dirty="0" smtClean="0">
                <a:solidFill>
                  <a:srgbClr val="0070C0"/>
                </a:solidFill>
              </a:rPr>
              <a:t>200vph, 300vph</a:t>
            </a:r>
            <a:r>
              <a:rPr lang="en-US" sz="1600" dirty="0" smtClean="0"/>
              <a:t>.</a:t>
            </a:r>
          </a:p>
          <a:p>
            <a:pPr marL="914400" lvl="2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Saturation flow rate: 2000vph</a:t>
            </a:r>
          </a:p>
          <a:p>
            <a:pPr lvl="2"/>
            <a:r>
              <a:rPr lang="en-US" sz="1600" dirty="0" smtClean="0"/>
              <a:t>Opposite approach (E-&gt;W): The same with target approach.</a:t>
            </a:r>
          </a:p>
          <a:p>
            <a:pPr lvl="2"/>
            <a:r>
              <a:rPr lang="en-US" sz="1600" dirty="0" smtClean="0"/>
              <a:t>Other approaches (N-&gt;S &amp; S-&gt;N): Keep the same with each other and change with W-E approaches in order to keep the CLV(1800vph) and cycle length(90s) constant.</a:t>
            </a:r>
          </a:p>
          <a:p>
            <a:pPr lvl="3"/>
            <a:r>
              <a:rPr lang="en-US" sz="1200" dirty="0" smtClean="0"/>
              <a:t>Reason: Input of the model is the arrival vehicles per cycle;</a:t>
            </a:r>
          </a:p>
          <a:p>
            <a:pPr marL="1371600" lvl="3" indent="0">
              <a:buNone/>
            </a:pPr>
            <a:r>
              <a:rPr lang="en-US" sz="1200" dirty="0" smtClean="0"/>
              <a:t>                        When one variables (through or left-turn volume) stay the same, the green time stay the same.</a:t>
            </a:r>
          </a:p>
          <a:p>
            <a:pPr lvl="2"/>
            <a:endParaRPr lang="en-US" sz="1600" dirty="0" smtClean="0"/>
          </a:p>
          <a:p>
            <a:pPr lvl="1"/>
            <a:r>
              <a:rPr lang="en-US" sz="2000" dirty="0" smtClean="0"/>
              <a:t>Signal plan:</a:t>
            </a:r>
          </a:p>
          <a:p>
            <a:pPr lvl="2"/>
            <a:r>
              <a:rPr lang="en-US" sz="1600" dirty="0" smtClean="0"/>
              <a:t>Cycle length: 90s  (If using </a:t>
            </a:r>
            <a:r>
              <a:rPr lang="en-US" sz="1600" dirty="0" err="1" smtClean="0"/>
              <a:t>webster’s</a:t>
            </a:r>
            <a:r>
              <a:rPr lang="en-US" sz="1600" dirty="0" smtClean="0"/>
              <a:t> equation: 75s)</a:t>
            </a:r>
          </a:p>
          <a:p>
            <a:pPr lvl="2"/>
            <a:r>
              <a:rPr lang="en-US" sz="1600" dirty="0" smtClean="0"/>
              <a:t>Green splits: Using </a:t>
            </a:r>
            <a:r>
              <a:rPr lang="en-US" sz="1600" dirty="0" err="1" smtClean="0"/>
              <a:t>Synchro</a:t>
            </a:r>
            <a:r>
              <a:rPr lang="en-US" sz="1600" dirty="0" smtClean="0"/>
              <a:t> to obtain the optimal plans.</a:t>
            </a:r>
          </a:p>
          <a:p>
            <a:pPr lvl="2"/>
            <a:endParaRPr lang="en-US" sz="1600" dirty="0"/>
          </a:p>
          <a:p>
            <a:pPr lvl="1"/>
            <a:r>
              <a:rPr lang="en-US" sz="2000" dirty="0" smtClean="0"/>
              <a:t>Simulation:</a:t>
            </a:r>
          </a:p>
          <a:p>
            <a:pPr lvl="2"/>
            <a:r>
              <a:rPr lang="en-US" sz="1600" dirty="0" smtClean="0"/>
              <a:t>Using CORSIM to run for 3600 time steps.</a:t>
            </a:r>
          </a:p>
          <a:p>
            <a:pPr lvl="2"/>
            <a:r>
              <a:rPr lang="en-US" sz="1600" dirty="0" smtClean="0"/>
              <a:t>Every scenario uses </a:t>
            </a:r>
            <a:r>
              <a:rPr lang="en-US" sz="1600" dirty="0" smtClean="0">
                <a:solidFill>
                  <a:srgbClr val="0070C0"/>
                </a:solidFill>
              </a:rPr>
              <a:t>three different random seeds </a:t>
            </a:r>
            <a:r>
              <a:rPr lang="en-US" sz="1600" dirty="0" smtClean="0"/>
              <a:t>to observe the number of blockage and spillback situation in order to get the average probability.</a:t>
            </a:r>
          </a:p>
          <a:p>
            <a:pPr lvl="2"/>
            <a:endParaRPr lang="en-US" sz="16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858" y="1762125"/>
            <a:ext cx="2350449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6629400" y="2790825"/>
            <a:ext cx="203736" cy="209759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H="1" flipV="1">
            <a:off x="8601589" y="2057400"/>
            <a:ext cx="203736" cy="209759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390" y="4787433"/>
            <a:ext cx="2271383" cy="15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 rot="5400000" flipH="1" flipV="1">
            <a:off x="8138308" y="6135969"/>
            <a:ext cx="199711" cy="10135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 flipH="1" flipV="1">
            <a:off x="6972838" y="4873748"/>
            <a:ext cx="199709" cy="101353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238163" y="6055840"/>
            <a:ext cx="6783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FF00"/>
                </a:solidFill>
              </a:rPr>
              <a:t>1200-V</a:t>
            </a:r>
            <a:r>
              <a:rPr lang="en-US" sz="700" dirty="0" smtClean="0">
                <a:solidFill>
                  <a:srgbClr val="FFFF00"/>
                </a:solidFill>
              </a:rPr>
              <a:t>th</a:t>
            </a:r>
            <a:endParaRPr lang="en-US" sz="700" dirty="0">
              <a:solidFill>
                <a:srgbClr val="FFFF00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flipV="1">
            <a:off x="7190766" y="4838695"/>
            <a:ext cx="167392" cy="185584"/>
          </a:xfrm>
          <a:prstGeom prst="ben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flipH="1">
            <a:off x="7952766" y="6093853"/>
            <a:ext cx="167392" cy="185584"/>
          </a:xfrm>
          <a:prstGeom prst="ben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9885" y="6043224"/>
            <a:ext cx="5918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FF00"/>
                </a:solidFill>
              </a:rPr>
              <a:t>600-V</a:t>
            </a:r>
            <a:r>
              <a:rPr lang="en-US" sz="700" dirty="0" smtClean="0">
                <a:solidFill>
                  <a:srgbClr val="FFFF00"/>
                </a:solidFill>
              </a:rPr>
              <a:t>LT</a:t>
            </a:r>
            <a:endParaRPr lang="en-US" sz="7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738516"/>
              </p:ext>
            </p:extLst>
          </p:nvPr>
        </p:nvGraphicFramePr>
        <p:xfrm>
          <a:off x="609600" y="571889"/>
          <a:ext cx="8229601" cy="625468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942771"/>
                <a:gridCol w="942771"/>
                <a:gridCol w="942771"/>
                <a:gridCol w="1060618"/>
                <a:gridCol w="1257027"/>
                <a:gridCol w="942771"/>
                <a:gridCol w="1040975"/>
                <a:gridCol w="1099897"/>
              </a:tblGrid>
              <a:tr h="1824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Scenarios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LT </a:t>
                      </a:r>
                      <a:r>
                        <a:rPr lang="en-US" sz="1200" u="none" strike="noStrike" dirty="0" err="1">
                          <a:effectLst/>
                        </a:rPr>
                        <a:t>vph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TH </a:t>
                      </a:r>
                      <a:r>
                        <a:rPr lang="en-US" sz="1200" u="none" strike="noStrike" dirty="0" err="1">
                          <a:effectLst/>
                        </a:rPr>
                        <a:t>vph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Bay length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# of TH lanes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CYCLE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TH GREEN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LT GREEN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18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Case 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2418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18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18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18">
                <a:tc row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Case 2</a:t>
                      </a:r>
                    </a:p>
                  </a:txBody>
                  <a:tcPr marL="6656" marR="6656" marT="6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2418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18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18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18">
                <a:tc row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Case 3</a:t>
                      </a:r>
                    </a:p>
                  </a:txBody>
                  <a:tcPr marL="6656" marR="6656" marT="6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2418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18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18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18">
                <a:tc row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Case 4</a:t>
                      </a:r>
                    </a:p>
                  </a:txBody>
                  <a:tcPr marL="6656" marR="6656" marT="6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2418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18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18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18">
                <a:tc row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Case 5</a:t>
                      </a:r>
                    </a:p>
                  </a:txBody>
                  <a:tcPr marL="6656" marR="6656" marT="6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2418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18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18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18">
                <a:tc row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Case 6</a:t>
                      </a:r>
                    </a:p>
                  </a:txBody>
                  <a:tcPr marL="6656" marR="6656" marT="6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2418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18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18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18">
                <a:tc row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Case 7</a:t>
                      </a:r>
                    </a:p>
                  </a:txBody>
                  <a:tcPr marL="6656" marR="6656" marT="6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2418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18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18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18">
                <a:tc row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Case 8</a:t>
                      </a:r>
                    </a:p>
                  </a:txBody>
                  <a:tcPr marL="6656" marR="6656" marT="6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2418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18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418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95491" y="76200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Scenarios</a:t>
            </a:r>
          </a:p>
        </p:txBody>
      </p:sp>
    </p:spTree>
    <p:extLst>
      <p:ext uri="{BB962C8B-B14F-4D97-AF65-F5344CB8AC3E}">
        <p14:creationId xmlns:p14="http://schemas.microsoft.com/office/powerpoint/2010/main" val="6405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95491" y="76200"/>
            <a:ext cx="852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584263"/>
              </p:ext>
            </p:extLst>
          </p:nvPr>
        </p:nvGraphicFramePr>
        <p:xfrm>
          <a:off x="152400" y="533400"/>
          <a:ext cx="8915401" cy="617219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38966"/>
                <a:gridCol w="538966"/>
                <a:gridCol w="606337"/>
                <a:gridCol w="718622"/>
                <a:gridCol w="538966"/>
                <a:gridCol w="595108"/>
                <a:gridCol w="628794"/>
                <a:gridCol w="623180"/>
                <a:gridCol w="926348"/>
                <a:gridCol w="825293"/>
                <a:gridCol w="623180"/>
                <a:gridCol w="926348"/>
                <a:gridCol w="825293"/>
              </a:tblGrid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LT </a:t>
                      </a:r>
                      <a:r>
                        <a:rPr lang="en-US" sz="1050" u="none" strike="noStrike" dirty="0" err="1">
                          <a:effectLst/>
                        </a:rPr>
                        <a:t>vph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TH vph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Bay length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# of TH lanes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CYCLE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TH GREEN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LT GREEN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</a:rPr>
                        <a:t>Blocakge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Prob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Spillback </a:t>
                      </a:r>
                      <a:r>
                        <a:rPr lang="en-US" sz="1050" u="none" strike="noStrike" dirty="0" err="1">
                          <a:effectLst/>
                        </a:rPr>
                        <a:t>Prob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Simulation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Proposed Model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Current model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Simulation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Proposed Model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Current model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73.33%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71.20%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65.27%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35.83%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42.70%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34.67%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48.33%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42.40%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67.69%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6.67%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5.97%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30.69%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23.33%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19.10%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63.92%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0.83%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24.53%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6.53%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49.36%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15.09%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700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55.00%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62.85%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58.28%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25.83%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32.01%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41.57%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90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35.83%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32.83%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58.51%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1.67%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3.20%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38.31%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10.83%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12.69%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51.07%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0.00%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0.02%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30.36%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90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3.78%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34.14%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17.70%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48.33%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45.80%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49.83%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11.67%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21.74%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49.83%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30.83%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18.06%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47.09%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0.83%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0.19%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47.09%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7.50%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5.36%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36.24%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0.00%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36.24%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0.00%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0.12%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19.86%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0.00%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0.00%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19.86%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32.50%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28.12%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39.80%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8.33%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12.50%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59.43%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14.17%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8.42%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33.78%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0.00%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0.07%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56.41%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0.83%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1.80%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21.43%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0.00%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41.38%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0.00%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8.98%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21.32%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67.50%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81.31%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82.47%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13.33%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19.58%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17.26%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54.17%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52.90%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84.55%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0.83%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1.41%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11.32%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20.00%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26.38%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75.05%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0.00%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0.00%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5.87%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1.67%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9.81%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53.66%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0.00%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0.00%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2.01%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57.50%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71.39%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77.24%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10.83%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15.37%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22.09%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39.17%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40.17%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76.69%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1.67%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0.72%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15.20%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15.83%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16.29%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61.69%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0.00%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7.64%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4.90%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37.52%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0.00%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0.00%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2.42%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41.67%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58.63%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70.01%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8.33%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10.97%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28.42%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26.67%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27.09%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65.10%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3.33%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0.36%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20.03%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5.83%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8.79%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45.03%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0.00%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9.50%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2.11%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22.06%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0.00%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2.77%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27.50%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42.62%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59.99%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5.00%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6.05%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36.56%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12.50%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14.72%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49.43%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3.33%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0.16%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25.54%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5.00%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3.57%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27.37%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0.00%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11.20%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0.53%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10.07%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3.01%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9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629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Results:</a:t>
            </a:r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9166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1:</a:t>
            </a:r>
            <a:endParaRPr lang="en-US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91277"/>
              </p:ext>
            </p:extLst>
          </p:nvPr>
        </p:nvGraphicFramePr>
        <p:xfrm>
          <a:off x="1084924" y="803768"/>
          <a:ext cx="3791875" cy="247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002956"/>
              </p:ext>
            </p:extLst>
          </p:nvPr>
        </p:nvGraphicFramePr>
        <p:xfrm>
          <a:off x="5029200" y="806066"/>
          <a:ext cx="3886200" cy="247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438400" y="2971800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Bay length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47360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2: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52400" y="3505200"/>
            <a:ext cx="8839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526866"/>
              </p:ext>
            </p:extLst>
          </p:nvPr>
        </p:nvGraphicFramePr>
        <p:xfrm>
          <a:off x="1084925" y="3733800"/>
          <a:ext cx="3791875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14556"/>
              </p:ext>
            </p:extLst>
          </p:nvPr>
        </p:nvGraphicFramePr>
        <p:xfrm>
          <a:off x="5029200" y="3733800"/>
          <a:ext cx="3886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096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629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Results:</a:t>
            </a:r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9166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3: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47360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4: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52400" y="3505200"/>
            <a:ext cx="8839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998758"/>
              </p:ext>
            </p:extLst>
          </p:nvPr>
        </p:nvGraphicFramePr>
        <p:xfrm>
          <a:off x="1084925" y="762000"/>
          <a:ext cx="3791875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421730"/>
              </p:ext>
            </p:extLst>
          </p:nvPr>
        </p:nvGraphicFramePr>
        <p:xfrm>
          <a:off x="5029200" y="762000"/>
          <a:ext cx="3886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778339"/>
              </p:ext>
            </p:extLst>
          </p:nvPr>
        </p:nvGraphicFramePr>
        <p:xfrm>
          <a:off x="1084925" y="3777734"/>
          <a:ext cx="3791875" cy="239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861796"/>
              </p:ext>
            </p:extLst>
          </p:nvPr>
        </p:nvGraphicFramePr>
        <p:xfrm>
          <a:off x="5029200" y="3810000"/>
          <a:ext cx="3962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000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629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Results:</a:t>
            </a:r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9166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5: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47360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6: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52400" y="3505200"/>
            <a:ext cx="8839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862278"/>
              </p:ext>
            </p:extLst>
          </p:nvPr>
        </p:nvGraphicFramePr>
        <p:xfrm>
          <a:off x="1084924" y="762000"/>
          <a:ext cx="3791875" cy="2526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735056"/>
              </p:ext>
            </p:extLst>
          </p:nvPr>
        </p:nvGraphicFramePr>
        <p:xfrm>
          <a:off x="5029200" y="762000"/>
          <a:ext cx="3962400" cy="2526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868047"/>
              </p:ext>
            </p:extLst>
          </p:nvPr>
        </p:nvGraphicFramePr>
        <p:xfrm>
          <a:off x="1084924" y="3733800"/>
          <a:ext cx="3791875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944584"/>
              </p:ext>
            </p:extLst>
          </p:nvPr>
        </p:nvGraphicFramePr>
        <p:xfrm>
          <a:off x="5029200" y="3733800"/>
          <a:ext cx="3961614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9813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629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Results:</a:t>
            </a:r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9166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7: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47360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8: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52400" y="3505200"/>
            <a:ext cx="8839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481907"/>
              </p:ext>
            </p:extLst>
          </p:nvPr>
        </p:nvGraphicFramePr>
        <p:xfrm>
          <a:off x="1084925" y="762000"/>
          <a:ext cx="3791874" cy="2450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374264"/>
              </p:ext>
            </p:extLst>
          </p:nvPr>
        </p:nvGraphicFramePr>
        <p:xfrm>
          <a:off x="5105400" y="762000"/>
          <a:ext cx="3885414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996710"/>
              </p:ext>
            </p:extLst>
          </p:nvPr>
        </p:nvGraphicFramePr>
        <p:xfrm>
          <a:off x="1084925" y="3810000"/>
          <a:ext cx="3750239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626527"/>
              </p:ext>
            </p:extLst>
          </p:nvPr>
        </p:nvGraphicFramePr>
        <p:xfrm>
          <a:off x="5105400" y="3810000"/>
          <a:ext cx="3886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913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286000" y="1752600"/>
            <a:ext cx="76200" cy="502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80493" y="1383268"/>
            <a:ext cx="586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Year</a:t>
            </a:r>
            <a:endParaRPr lang="en-US" i="1" dirty="0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2891636" y="2575874"/>
            <a:ext cx="1676400" cy="304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latin typeface="Arial Black" panose="020B0A04020102020204" pitchFamily="34" charset="0"/>
              </a:rPr>
              <a:t>Zong</a:t>
            </a:r>
            <a:r>
              <a:rPr lang="en-US" sz="1000" dirty="0" smtClean="0">
                <a:latin typeface="Arial Black" panose="020B0A04020102020204" pitchFamily="34" charset="0"/>
              </a:rPr>
              <a:t> Z. </a:t>
            </a:r>
            <a:r>
              <a:rPr lang="en-US" sz="1000" dirty="0" err="1" smtClean="0">
                <a:latin typeface="Arial Black" panose="020B0A04020102020204" pitchFamily="34" charset="0"/>
              </a:rPr>
              <a:t>Tian</a:t>
            </a:r>
            <a:r>
              <a:rPr lang="en-US" sz="1000" dirty="0" smtClean="0">
                <a:latin typeface="Arial Black" panose="020B0A04020102020204" pitchFamily="34" charset="0"/>
              </a:rPr>
              <a:t> and </a:t>
            </a:r>
            <a:r>
              <a:rPr lang="en-US" sz="1000" dirty="0" err="1" smtClean="0">
                <a:latin typeface="Arial Black" panose="020B0A04020102020204" pitchFamily="34" charset="0"/>
              </a:rPr>
              <a:t>Ning</a:t>
            </a:r>
            <a:r>
              <a:rPr lang="en-US" sz="1000" dirty="0" smtClean="0">
                <a:latin typeface="Arial Black" panose="020B0A04020102020204" pitchFamily="34" charset="0"/>
              </a:rPr>
              <a:t> Wu (2006) JTE</a:t>
            </a:r>
            <a:endParaRPr lang="en-US" sz="1000" dirty="0">
              <a:latin typeface="Arial Black" panose="020B0A040201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29836" y="2956874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2893207" y="3490274"/>
            <a:ext cx="1676400" cy="34250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Arial Black" panose="020B0A04020102020204" pitchFamily="34" charset="0"/>
              </a:rPr>
              <a:t>Zhang and Tong (2008) TRB</a:t>
            </a:r>
            <a:endParaRPr lang="en-US" sz="1050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1202" y="3000064"/>
            <a:ext cx="1423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Right-turn -&gt; left-turn</a:t>
            </a:r>
            <a:endParaRPr lang="en-US" sz="1100" dirty="0"/>
          </a:p>
        </p:txBody>
      </p:sp>
      <p:sp>
        <p:nvSpPr>
          <p:cNvPr id="13" name="Rounded Rectangle 12"/>
          <p:cNvSpPr/>
          <p:nvPr/>
        </p:nvSpPr>
        <p:spPr>
          <a:xfrm>
            <a:off x="2897171" y="4648200"/>
            <a:ext cx="1676400" cy="34250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Arial Black" panose="020B0A04020102020204" pitchFamily="34" charset="0"/>
              </a:rPr>
              <a:t>Yin, Zhang and Wang (2010) TRB</a:t>
            </a:r>
            <a:endParaRPr lang="en-US" sz="1050" dirty="0">
              <a:latin typeface="Arial Black" panose="020B0A040201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729836" y="3924300"/>
            <a:ext cx="5536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69930" y="4147785"/>
            <a:ext cx="10599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Residual queue</a:t>
            </a:r>
            <a:endParaRPr lang="en-US" sz="1100" dirty="0"/>
          </a:p>
        </p:txBody>
      </p:sp>
      <p:sp>
        <p:nvSpPr>
          <p:cNvPr id="16" name="Rounded Rectangle 15"/>
          <p:cNvSpPr/>
          <p:nvPr/>
        </p:nvSpPr>
        <p:spPr>
          <a:xfrm>
            <a:off x="2870943" y="5601093"/>
            <a:ext cx="1676400" cy="34250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Arial Black" panose="020B0A04020102020204" pitchFamily="34" charset="0"/>
              </a:rPr>
              <a:t>Yin, Zhang and Wang (2011) TRB</a:t>
            </a:r>
            <a:endParaRPr lang="en-US" sz="1050" dirty="0">
              <a:latin typeface="Arial Black" panose="020B0A040201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707572" y="5088502"/>
            <a:ext cx="1571" cy="474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88234" y="5126995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Delay</a:t>
            </a:r>
            <a:endParaRPr lang="en-US" sz="1100" dirty="0"/>
          </a:p>
        </p:txBody>
      </p:sp>
      <p:sp>
        <p:nvSpPr>
          <p:cNvPr id="19" name="Rounded Rectangle 18"/>
          <p:cNvSpPr/>
          <p:nvPr/>
        </p:nvSpPr>
        <p:spPr>
          <a:xfrm>
            <a:off x="4861501" y="4643377"/>
            <a:ext cx="1676400" cy="34250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err="1" smtClean="0">
                <a:latin typeface="Arial Black" panose="020B0A04020102020204" pitchFamily="34" charset="0"/>
              </a:rPr>
              <a:t>Osei-Asamoah</a:t>
            </a:r>
            <a:r>
              <a:rPr lang="en-US" sz="1050" dirty="0" smtClean="0">
                <a:latin typeface="Arial Black" panose="020B0A04020102020204" pitchFamily="34" charset="0"/>
              </a:rPr>
              <a:t> et al. (2010) TRB</a:t>
            </a:r>
            <a:endParaRPr lang="en-US" sz="1050" dirty="0">
              <a:latin typeface="Arial Black" panose="020B0A0402010202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684207" y="3832781"/>
            <a:ext cx="623021" cy="7392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16554" y="4193545"/>
            <a:ext cx="9140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Signal timing</a:t>
            </a:r>
            <a:endParaRPr lang="en-US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3990244" y="1437129"/>
            <a:ext cx="1507144" cy="2616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 smtClean="0"/>
              <a:t>Analytical model based</a:t>
            </a:r>
            <a:endParaRPr lang="en-US" sz="1100" dirty="0"/>
          </a:p>
        </p:txBody>
      </p:sp>
      <p:sp>
        <p:nvSpPr>
          <p:cNvPr id="34" name="TextBox 33"/>
          <p:cNvSpPr txBox="1"/>
          <p:nvPr/>
        </p:nvSpPr>
        <p:spPr>
          <a:xfrm>
            <a:off x="436099" y="1447800"/>
            <a:ext cx="1164101" cy="2616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 smtClean="0"/>
              <a:t>Simulation based</a:t>
            </a:r>
            <a:endParaRPr lang="en-US" sz="1100" dirty="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514600" y="3661527"/>
            <a:ext cx="3563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514600" y="3661527"/>
            <a:ext cx="0" cy="2891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514600" y="6553200"/>
            <a:ext cx="3563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hlinkClick r:id="rId5" action="ppaction://hlinksldjump"/>
          </p:cNvPr>
          <p:cNvSpPr/>
          <p:nvPr/>
        </p:nvSpPr>
        <p:spPr>
          <a:xfrm>
            <a:off x="2872513" y="6363093"/>
            <a:ext cx="2123203" cy="34250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Arial Black" panose="020B0A04020102020204" pitchFamily="34" charset="0"/>
              </a:rPr>
              <a:t>Haddad and </a:t>
            </a:r>
            <a:r>
              <a:rPr lang="en-US" sz="1050" dirty="0" err="1" smtClean="0">
                <a:latin typeface="Arial Black" panose="020B0A04020102020204" pitchFamily="34" charset="0"/>
              </a:rPr>
              <a:t>Geroliminis</a:t>
            </a:r>
            <a:r>
              <a:rPr lang="en-US" sz="1050" dirty="0" smtClean="0">
                <a:latin typeface="Arial Black" panose="020B0A04020102020204" pitchFamily="34" charset="0"/>
              </a:rPr>
              <a:t> (2012) STRC </a:t>
            </a:r>
            <a:endParaRPr lang="en-US" sz="1050" dirty="0">
              <a:latin typeface="Arial Black" panose="020B0A040201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65440" y="5257800"/>
            <a:ext cx="1101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Phase sequence</a:t>
            </a:r>
            <a:endParaRPr lang="en-US" sz="1100" dirty="0"/>
          </a:p>
        </p:txBody>
      </p:sp>
      <p:sp>
        <p:nvSpPr>
          <p:cNvPr id="64" name="Rounded Rectangle 63"/>
          <p:cNvSpPr/>
          <p:nvPr/>
        </p:nvSpPr>
        <p:spPr>
          <a:xfrm>
            <a:off x="289040" y="4648200"/>
            <a:ext cx="1676400" cy="34250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Arial Black" panose="020B0A04020102020204" pitchFamily="34" charset="0"/>
              </a:rPr>
              <a:t>Reynolds and Zhou (2010) TRB</a:t>
            </a:r>
            <a:endParaRPr lang="en-US" sz="1050" dirty="0">
              <a:latin typeface="Arial Black" panose="020B0A04020102020204" pitchFamily="34" charset="0"/>
            </a:endParaRPr>
          </a:p>
        </p:txBody>
      </p:sp>
      <p:sp>
        <p:nvSpPr>
          <p:cNvPr id="65" name="Rounded Rectangle 64">
            <a:hlinkClick r:id="rId6" action="ppaction://hlinksldjump"/>
          </p:cNvPr>
          <p:cNvSpPr/>
          <p:nvPr/>
        </p:nvSpPr>
        <p:spPr>
          <a:xfrm>
            <a:off x="262812" y="5601093"/>
            <a:ext cx="1676400" cy="34250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Arial Black" panose="020B0A04020102020204" pitchFamily="34" charset="0"/>
              </a:rPr>
              <a:t>Reynolds and Zhou (2011) TRB</a:t>
            </a:r>
            <a:endParaRPr lang="en-US" sz="1050" dirty="0">
              <a:latin typeface="Arial Black" panose="020B0A04020102020204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1099441" y="5088502"/>
            <a:ext cx="1571" cy="474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289040" y="2057400"/>
            <a:ext cx="1676400" cy="34250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Arial Black" panose="020B0A04020102020204" pitchFamily="34" charset="0"/>
              </a:rPr>
              <a:t>Messer and </a:t>
            </a:r>
            <a:r>
              <a:rPr lang="en-US" sz="1050" dirty="0" err="1" smtClean="0">
                <a:latin typeface="Arial Black" panose="020B0A04020102020204" pitchFamily="34" charset="0"/>
              </a:rPr>
              <a:t>Fambro</a:t>
            </a:r>
            <a:r>
              <a:rPr lang="en-US" sz="1050" dirty="0" smtClean="0">
                <a:latin typeface="Arial Black" panose="020B0A04020102020204" pitchFamily="34" charset="0"/>
              </a:rPr>
              <a:t> (1977) TRB</a:t>
            </a:r>
            <a:endParaRPr lang="en-US" sz="1050" dirty="0">
              <a:latin typeface="Arial Black" panose="020B0A04020102020204" pitchFamily="34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1099441" y="2573902"/>
            <a:ext cx="0" cy="687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>
            <a:off x="289040" y="3505200"/>
            <a:ext cx="1676400" cy="34250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Arial Black" panose="020B0A04020102020204" pitchFamily="34" charset="0"/>
              </a:rPr>
              <a:t>. . .</a:t>
            </a:r>
            <a:endParaRPr lang="en-US" sz="1050" dirty="0">
              <a:latin typeface="Arial Black" panose="020B0A04020102020204" pitchFamily="34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099441" y="3945502"/>
            <a:ext cx="1571" cy="474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553200" y="1414790"/>
            <a:ext cx="939681" cy="2616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 smtClean="0"/>
              <a:t>Related topic</a:t>
            </a:r>
            <a:endParaRPr lang="en-US" sz="1100" dirty="0"/>
          </a:p>
        </p:txBody>
      </p:sp>
      <p:sp>
        <p:nvSpPr>
          <p:cNvPr id="83" name="TextBox 82">
            <a:hlinkClick r:id="rId7" action="ppaction://hlinksldjump"/>
          </p:cNvPr>
          <p:cNvSpPr txBox="1"/>
          <p:nvPr/>
        </p:nvSpPr>
        <p:spPr>
          <a:xfrm>
            <a:off x="5981919" y="1826567"/>
            <a:ext cx="2106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Black" panose="020B0A04020102020204" pitchFamily="34" charset="0"/>
              </a:rPr>
              <a:t>Determent the length of left-turn bay</a:t>
            </a:r>
          </a:p>
        </p:txBody>
      </p:sp>
      <p:sp>
        <p:nvSpPr>
          <p:cNvPr id="85" name="Rounded Rectangle 84">
            <a:hlinkClick r:id="rId8" action="ppaction://hlinksldjump"/>
          </p:cNvPr>
          <p:cNvSpPr/>
          <p:nvPr/>
        </p:nvSpPr>
        <p:spPr>
          <a:xfrm>
            <a:off x="8398497" y="6485878"/>
            <a:ext cx="6858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cxnSp>
        <p:nvCxnSpPr>
          <p:cNvPr id="86" name="Straight Arrow Connector 85"/>
          <p:cNvCxnSpPr/>
          <p:nvPr/>
        </p:nvCxnSpPr>
        <p:spPr>
          <a:xfrm flipH="1">
            <a:off x="1909221" y="3780147"/>
            <a:ext cx="910180" cy="791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1909221" y="3924300"/>
            <a:ext cx="910179" cy="15856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0">
            <a:hlinkClick r:id="rId7" action="ppaction://hlinksldjump"/>
          </p:cNvPr>
          <p:cNvSpPr/>
          <p:nvPr/>
        </p:nvSpPr>
        <p:spPr>
          <a:xfrm>
            <a:off x="5302746" y="2956874"/>
            <a:ext cx="1676400" cy="34250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Arial Black" panose="020B0A04020102020204" pitchFamily="34" charset="0"/>
              </a:rPr>
              <a:t>Qi and Yu et al. (2007) TRB</a:t>
            </a:r>
            <a:endParaRPr lang="en-US" sz="1050" dirty="0">
              <a:latin typeface="Arial Black" panose="020B0A04020102020204" pitchFamily="34" charset="0"/>
            </a:endParaRPr>
          </a:p>
        </p:txBody>
      </p:sp>
      <p:sp>
        <p:nvSpPr>
          <p:cNvPr id="44" name="Rounded Rectangle 10">
            <a:hlinkClick r:id="rId7" action="ppaction://hlinksldjump"/>
          </p:cNvPr>
          <p:cNvSpPr/>
          <p:nvPr/>
        </p:nvSpPr>
        <p:spPr>
          <a:xfrm>
            <a:off x="7249865" y="2956874"/>
            <a:ext cx="1676400" cy="34250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Arial Black" panose="020B0A04020102020204" pitchFamily="34" charset="0"/>
              </a:rPr>
              <a:t>Kikuchi et al. (2007) TRB</a:t>
            </a:r>
            <a:endParaRPr lang="en-US" sz="1050" dirty="0">
              <a:latin typeface="Arial Black" panose="020B0A04020102020204" pitchFamily="34" charset="0"/>
            </a:endParaRPr>
          </a:p>
        </p:txBody>
      </p:sp>
      <p:cxnSp>
        <p:nvCxnSpPr>
          <p:cNvPr id="46" name="Straight Arrow Connector 13"/>
          <p:cNvCxnSpPr/>
          <p:nvPr/>
        </p:nvCxnSpPr>
        <p:spPr>
          <a:xfrm flipH="1">
            <a:off x="6328662" y="2333518"/>
            <a:ext cx="453138" cy="480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13"/>
          <p:cNvCxnSpPr/>
          <p:nvPr/>
        </p:nvCxnSpPr>
        <p:spPr>
          <a:xfrm>
            <a:off x="7205715" y="2370407"/>
            <a:ext cx="490485" cy="443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>
            <a:hlinkClick r:id="rId9" action="ppaction://hlinksldjump"/>
          </p:cNvPr>
          <p:cNvSpPr/>
          <p:nvPr/>
        </p:nvSpPr>
        <p:spPr>
          <a:xfrm>
            <a:off x="7221290" y="4643377"/>
            <a:ext cx="1676400" cy="34250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Arial Black" panose="020B0A04020102020204" pitchFamily="34" charset="0"/>
              </a:rPr>
              <a:t>HCM (2010)</a:t>
            </a:r>
            <a:endParaRPr lang="en-US" sz="105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  <p:bldP spid="12" grpId="0"/>
      <p:bldP spid="13" grpId="0" animBg="1"/>
      <p:bldP spid="15" grpId="0"/>
      <p:bldP spid="16" grpId="0" animBg="1"/>
      <p:bldP spid="18" grpId="0"/>
      <p:bldP spid="19" grpId="0" animBg="1"/>
      <p:bldP spid="21" grpId="0"/>
      <p:bldP spid="33" grpId="0" animBg="1"/>
      <p:bldP spid="34" grpId="0" animBg="1"/>
      <p:bldP spid="48" grpId="0" animBg="1"/>
      <p:bldP spid="62" grpId="0"/>
      <p:bldP spid="64" grpId="0" animBg="1"/>
      <p:bldP spid="65" grpId="0" animBg="1"/>
      <p:bldP spid="69" grpId="0" animBg="1"/>
      <p:bldP spid="73" grpId="0" animBg="1"/>
      <p:bldP spid="75" grpId="0" animBg="1"/>
      <p:bldP spid="83" grpId="0"/>
      <p:bldP spid="43" grpId="0" animBg="1"/>
      <p:bldP spid="44" grpId="0" animBg="1"/>
      <p:bldP spid="4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95491" y="76200"/>
            <a:ext cx="852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293279"/>
              </p:ext>
            </p:extLst>
          </p:nvPr>
        </p:nvGraphicFramePr>
        <p:xfrm>
          <a:off x="457200" y="495138"/>
          <a:ext cx="7992480" cy="617219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82179"/>
                <a:gridCol w="482179"/>
                <a:gridCol w="542452"/>
                <a:gridCol w="642907"/>
                <a:gridCol w="482179"/>
                <a:gridCol w="532406"/>
                <a:gridCol w="562543"/>
                <a:gridCol w="629085"/>
                <a:gridCol w="700699"/>
                <a:gridCol w="676887"/>
                <a:gridCol w="596606"/>
                <a:gridCol w="730862"/>
                <a:gridCol w="931496"/>
              </a:tblGrid>
              <a:tr h="363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LT </a:t>
                      </a:r>
                      <a:r>
                        <a:rPr lang="en-US" sz="1050" u="none" strike="noStrike" dirty="0" err="1">
                          <a:effectLst/>
                        </a:rPr>
                        <a:t>vph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TH </a:t>
                      </a:r>
                      <a:r>
                        <a:rPr lang="en-US" sz="1050" u="none" strike="noStrike" dirty="0" err="1">
                          <a:effectLst/>
                        </a:rPr>
                        <a:t>vph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Bay length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# of TH lanes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CYCLE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TH GREEN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LT GREEN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Blocakge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 Capacity</a:t>
                      </a:r>
                    </a:p>
                  </a:txBody>
                  <a:tcPr marL="6656" marR="6656" marT="6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Original LT 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Spillback 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 Capacity</a:t>
                      </a:r>
                    </a:p>
                  </a:txBody>
                  <a:tcPr marL="6656" marR="6656" marT="6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Original TH Capacity</a:t>
                      </a:r>
                    </a:p>
                  </a:txBody>
                  <a:tcPr marL="6656" marR="6656" marT="6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42.70%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1244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700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62.85%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32.01%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90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32.83%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90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1067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1067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933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52.90%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26.38%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71.39%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40.17%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16.29%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1156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58.63%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27.09%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1067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42.62%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14.72%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8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1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Findings </a:t>
            </a:r>
            <a:r>
              <a:rPr lang="en-US" altLang="zh-CN" dirty="0"/>
              <a:t>and </a:t>
            </a:r>
            <a:r>
              <a:rPr lang="en-US" altLang="zh-CN" dirty="0" smtClean="0"/>
              <a:t>conclusions</a:t>
            </a:r>
            <a:endParaRPr lang="en-US" altLang="zh-C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Findings:</a:t>
            </a:r>
          </a:p>
          <a:p>
            <a:pPr marL="400050"/>
            <a:r>
              <a:rPr lang="en-US" altLang="zh-CN" sz="2400" dirty="0" smtClean="0"/>
              <a:t>For </a:t>
            </a:r>
            <a:r>
              <a:rPr lang="en-US" altLang="zh-CN" sz="2400" dirty="0"/>
              <a:t>blockage situation:</a:t>
            </a:r>
          </a:p>
          <a:p>
            <a:pPr lvl="1"/>
            <a:r>
              <a:rPr lang="en-US" altLang="zh-CN" sz="2000" dirty="0"/>
              <a:t>a) the length of left-turn bay     , the probability    ; </a:t>
            </a:r>
          </a:p>
          <a:p>
            <a:pPr lvl="1"/>
            <a:r>
              <a:rPr lang="en-US" altLang="zh-CN" sz="2000" dirty="0"/>
              <a:t>b) the through traffic volume    , the probability    ; </a:t>
            </a:r>
          </a:p>
          <a:p>
            <a:pPr lvl="1"/>
            <a:r>
              <a:rPr lang="en-US" altLang="zh-CN" sz="2000" dirty="0"/>
              <a:t>c) the left-turn traffic volume    , the probability      .</a:t>
            </a:r>
          </a:p>
          <a:p>
            <a:pPr marL="457200" lvl="1" indent="0">
              <a:buNone/>
            </a:pPr>
            <a:endParaRPr lang="en-US" altLang="zh-CN" sz="2000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4343400" y="3028950"/>
            <a:ext cx="152400" cy="228600"/>
          </a:xfrm>
          <a:prstGeom prst="up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5"/>
          <p:cNvSpPr/>
          <p:nvPr/>
        </p:nvSpPr>
        <p:spPr>
          <a:xfrm>
            <a:off x="4343400" y="2647950"/>
            <a:ext cx="152400" cy="228600"/>
          </a:xfrm>
          <a:prstGeom prst="up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7"/>
          <p:cNvSpPr/>
          <p:nvPr/>
        </p:nvSpPr>
        <p:spPr>
          <a:xfrm flipV="1">
            <a:off x="6219825" y="2619375"/>
            <a:ext cx="152400" cy="228600"/>
          </a:xfrm>
          <a:prstGeom prst="up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8"/>
          <p:cNvSpPr/>
          <p:nvPr/>
        </p:nvSpPr>
        <p:spPr>
          <a:xfrm>
            <a:off x="4343400" y="3429000"/>
            <a:ext cx="152400" cy="228600"/>
          </a:xfrm>
          <a:prstGeom prst="up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9"/>
          <p:cNvSpPr/>
          <p:nvPr/>
        </p:nvSpPr>
        <p:spPr>
          <a:xfrm rot="5400000">
            <a:off x="6257925" y="3429000"/>
            <a:ext cx="152400" cy="228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10"/>
          <p:cNvSpPr/>
          <p:nvPr/>
        </p:nvSpPr>
        <p:spPr>
          <a:xfrm>
            <a:off x="6219825" y="3028950"/>
            <a:ext cx="152400" cy="228600"/>
          </a:xfrm>
          <a:prstGeom prst="up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147574"/>
              </p:ext>
            </p:extLst>
          </p:nvPr>
        </p:nvGraphicFramePr>
        <p:xfrm>
          <a:off x="228600" y="4114800"/>
          <a:ext cx="2895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图表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523987"/>
              </p:ext>
            </p:extLst>
          </p:nvPr>
        </p:nvGraphicFramePr>
        <p:xfrm>
          <a:off x="3238500" y="4114800"/>
          <a:ext cx="28575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图表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559115"/>
              </p:ext>
            </p:extLst>
          </p:nvPr>
        </p:nvGraphicFramePr>
        <p:xfrm>
          <a:off x="6192931" y="4114800"/>
          <a:ext cx="2722469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690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Findings </a:t>
            </a:r>
            <a:r>
              <a:rPr lang="en-US" altLang="zh-CN" dirty="0"/>
              <a:t>and </a:t>
            </a:r>
            <a:r>
              <a:rPr lang="en-US" altLang="zh-CN" dirty="0" smtClean="0"/>
              <a:t>conclusions</a:t>
            </a:r>
            <a:endParaRPr lang="en-US" altLang="zh-C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Findings:</a:t>
            </a:r>
          </a:p>
          <a:p>
            <a:pPr marL="400050"/>
            <a:r>
              <a:rPr lang="en-US" altLang="zh-CN" sz="2400" dirty="0" smtClean="0"/>
              <a:t>For </a:t>
            </a:r>
            <a:r>
              <a:rPr lang="en-US" altLang="zh-CN" sz="2400" dirty="0"/>
              <a:t>spillback situation:</a:t>
            </a:r>
          </a:p>
          <a:p>
            <a:pPr lvl="1"/>
            <a:r>
              <a:rPr lang="en-US" altLang="zh-CN" sz="2000" dirty="0"/>
              <a:t>a) the length of left-turn bay     , the probability    ; </a:t>
            </a:r>
          </a:p>
          <a:p>
            <a:pPr lvl="1"/>
            <a:r>
              <a:rPr lang="en-US" altLang="zh-CN" sz="2000" dirty="0"/>
              <a:t>b) the left-turn traffic volume    , the probability    ; </a:t>
            </a:r>
          </a:p>
          <a:p>
            <a:pPr lvl="1"/>
            <a:r>
              <a:rPr lang="en-US" altLang="zh-CN" sz="2000" dirty="0"/>
              <a:t>c) the though traffic volume    , the probability    .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Up Arrow 11"/>
          <p:cNvSpPr/>
          <p:nvPr/>
        </p:nvSpPr>
        <p:spPr>
          <a:xfrm>
            <a:off x="4379259" y="2667000"/>
            <a:ext cx="152400" cy="228600"/>
          </a:xfrm>
          <a:prstGeom prst="up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2"/>
          <p:cNvSpPr/>
          <p:nvPr/>
        </p:nvSpPr>
        <p:spPr>
          <a:xfrm>
            <a:off x="4379259" y="3048000"/>
            <a:ext cx="152400" cy="228600"/>
          </a:xfrm>
          <a:prstGeom prst="up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3"/>
          <p:cNvSpPr/>
          <p:nvPr/>
        </p:nvSpPr>
        <p:spPr>
          <a:xfrm>
            <a:off x="4226859" y="3429000"/>
            <a:ext cx="152400" cy="228600"/>
          </a:xfrm>
          <a:prstGeom prst="up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4"/>
          <p:cNvSpPr/>
          <p:nvPr/>
        </p:nvSpPr>
        <p:spPr>
          <a:xfrm flipV="1">
            <a:off x="6217584" y="2667000"/>
            <a:ext cx="152400" cy="228600"/>
          </a:xfrm>
          <a:prstGeom prst="up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5"/>
          <p:cNvSpPr/>
          <p:nvPr/>
        </p:nvSpPr>
        <p:spPr>
          <a:xfrm>
            <a:off x="6217584" y="3048000"/>
            <a:ext cx="152400" cy="228600"/>
          </a:xfrm>
          <a:prstGeom prst="up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6"/>
          <p:cNvSpPr/>
          <p:nvPr/>
        </p:nvSpPr>
        <p:spPr>
          <a:xfrm>
            <a:off x="6131859" y="3441327"/>
            <a:ext cx="152400" cy="228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708224"/>
              </p:ext>
            </p:extLst>
          </p:nvPr>
        </p:nvGraphicFramePr>
        <p:xfrm>
          <a:off x="228600" y="4038600"/>
          <a:ext cx="2819399" cy="220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图表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487175"/>
              </p:ext>
            </p:extLst>
          </p:nvPr>
        </p:nvGraphicFramePr>
        <p:xfrm>
          <a:off x="3124200" y="4038600"/>
          <a:ext cx="2895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图表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845524"/>
              </p:ext>
            </p:extLst>
          </p:nvPr>
        </p:nvGraphicFramePr>
        <p:xfrm>
          <a:off x="6190690" y="4038600"/>
          <a:ext cx="287711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94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Findings </a:t>
            </a:r>
            <a:r>
              <a:rPr lang="en-US" altLang="zh-CN" dirty="0"/>
              <a:t>and </a:t>
            </a:r>
            <a:r>
              <a:rPr lang="en-US" altLang="zh-CN" dirty="0" smtClean="0"/>
              <a:t>conclusions</a:t>
            </a:r>
            <a:endParaRPr lang="en-US" dirty="0"/>
          </a:p>
        </p:txBody>
      </p:sp>
      <p:pic>
        <p:nvPicPr>
          <p:cNvPr id="4" name="summer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</p:spTree>
    <p:extLst>
      <p:ext uri="{BB962C8B-B14F-4D97-AF65-F5344CB8AC3E}">
        <p14:creationId xmlns:p14="http://schemas.microsoft.com/office/powerpoint/2010/main" val="219921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Findings </a:t>
            </a:r>
            <a:r>
              <a:rPr lang="en-US" altLang="zh-CN" dirty="0"/>
              <a:t>and </a:t>
            </a:r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dirty="0" smtClean="0"/>
              <a:t>Conclusions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The proposed model considers factors and natures that have not been included into the current models;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The proposed model shows better results compared with current models;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The proposed model needs more detailed input and assumptions.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740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Limitations </a:t>
            </a:r>
            <a:r>
              <a:rPr lang="en-US" altLang="zh-CN" dirty="0"/>
              <a:t>and future </a:t>
            </a:r>
            <a:r>
              <a:rPr lang="en-US" altLang="zh-CN" dirty="0" smtClean="0"/>
              <a:t>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 smtClean="0"/>
              <a:t>Limitations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No field data for the validation;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No data for the capacity validation;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Arrival patterns are assumed to be Poisson distribution, however in reality, the coming vehicles may not follow this assumption;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The proposed method is not easy to apply, because it needs some iterations to get the stable condition;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The proposed method doesn’t consider the heavy traffic condition, which may cause the residual queue for through traffic after the green time;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The estimation of arrival </a:t>
            </a:r>
            <a:r>
              <a:rPr lang="en-US" altLang="zh-CN" dirty="0"/>
              <a:t>rate </a:t>
            </a:r>
            <a:r>
              <a:rPr lang="en-US" altLang="zh-CN" dirty="0" smtClean="0"/>
              <a:t>for through </a:t>
            </a:r>
            <a:r>
              <a:rPr lang="en-US" altLang="zh-CN" dirty="0"/>
              <a:t>traffic in adjacent through </a:t>
            </a:r>
            <a:r>
              <a:rPr lang="en-US" altLang="zh-CN" dirty="0" smtClean="0"/>
              <a:t>lane may need to consider more factors.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2356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Limitations </a:t>
            </a:r>
            <a:r>
              <a:rPr lang="en-US" altLang="zh-CN" dirty="0"/>
              <a:t>and future </a:t>
            </a:r>
            <a:r>
              <a:rPr lang="en-US" altLang="zh-CN" dirty="0" smtClean="0"/>
              <a:t>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Future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Try to collect some field data and try to find ways to obtain the probabilities of blockage and spillback;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Try to figure out how to validate the capacity results from the model.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Try to enhance the estimation model about the </a:t>
            </a:r>
            <a:r>
              <a:rPr lang="en-US" altLang="zh-CN" dirty="0"/>
              <a:t>arrival rate for through traffic in adjacent through </a:t>
            </a:r>
            <a:r>
              <a:rPr lang="en-US" altLang="zh-CN" dirty="0" smtClean="0"/>
              <a:t>lane;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Try to consider the heavy traffic condition into the model;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Try to consider the mixed vehicles(buses, trucks) into the model.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5311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Thank you!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01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79" y="2990850"/>
            <a:ext cx="38290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/>
              <a:t>Zong</a:t>
            </a:r>
            <a:r>
              <a:rPr lang="en-US" sz="2400" dirty="0"/>
              <a:t> Z. </a:t>
            </a:r>
            <a:r>
              <a:rPr lang="en-US" sz="2400" dirty="0" err="1" smtClean="0"/>
              <a:t>Tian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/>
              <a:t>Ning</a:t>
            </a:r>
            <a:r>
              <a:rPr lang="en-US" sz="2400" dirty="0"/>
              <a:t> </a:t>
            </a:r>
            <a:r>
              <a:rPr lang="en-US" sz="2400" dirty="0" smtClean="0"/>
              <a:t>Wu. </a:t>
            </a:r>
            <a:r>
              <a:rPr lang="en-US" sz="2400" b="1" dirty="0" smtClean="0"/>
              <a:t>Probabilistic </a:t>
            </a:r>
            <a:r>
              <a:rPr lang="en-US" sz="2400" b="1" dirty="0"/>
              <a:t>Model for Signalized Intersection </a:t>
            </a:r>
            <a:r>
              <a:rPr lang="en-US" sz="2400" b="1" dirty="0" smtClean="0"/>
              <a:t>Capacity with </a:t>
            </a:r>
            <a:r>
              <a:rPr lang="en-US" sz="2400" b="1" dirty="0"/>
              <a:t>a Short </a:t>
            </a:r>
            <a:r>
              <a:rPr lang="en-US" sz="2400" b="1" dirty="0">
                <a:solidFill>
                  <a:srgbClr val="FF0000"/>
                </a:solidFill>
              </a:rPr>
              <a:t>Right-Turn</a:t>
            </a:r>
            <a:r>
              <a:rPr lang="en-US" sz="2400" b="1" dirty="0"/>
              <a:t> </a:t>
            </a:r>
            <a:r>
              <a:rPr lang="en-US" sz="2400" b="1" dirty="0" smtClean="0"/>
              <a:t>Lane, </a:t>
            </a:r>
            <a:r>
              <a:rPr lang="en-US" sz="2400" dirty="0"/>
              <a:t>Journal of Transportation </a:t>
            </a:r>
            <a:r>
              <a:rPr lang="en-US" sz="2400" dirty="0" smtClean="0"/>
              <a:t>Engineering. 2006.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5" y="2667000"/>
            <a:ext cx="2631459" cy="372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58" y="3139175"/>
            <a:ext cx="13525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56588" y="5064608"/>
            <a:ext cx="3232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Pr</a:t>
            </a:r>
            <a:r>
              <a:rPr lang="en-US" dirty="0" smtClean="0"/>
              <a:t>(x=</a:t>
            </a:r>
            <a:r>
              <a:rPr lang="en-US" dirty="0" err="1" smtClean="0"/>
              <a:t>V</a:t>
            </a:r>
            <a:r>
              <a:rPr lang="en-US" sz="1100" dirty="0" err="1" smtClean="0"/>
              <a:t>total</a:t>
            </a:r>
            <a:r>
              <a:rPr lang="en-US" dirty="0" smtClean="0"/>
              <a:t>) ~ Poisson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2745" y="5598008"/>
                <a:ext cx="4387676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Pr(x=V</a:t>
                </a:r>
                <a:r>
                  <a:rPr lang="en-US" sz="1100" dirty="0"/>
                  <a:t>R</a:t>
                </a:r>
                <a:r>
                  <a:rPr lang="en-US" sz="1100" dirty="0" smtClean="0"/>
                  <a:t>T</a:t>
                </a:r>
                <a:r>
                  <a:rPr lang="en-US" dirty="0" smtClean="0"/>
                  <a:t>) ~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𝑡𝑜𝑡𝑎𝑙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𝑅𝑇</m:t>
                                </m:r>
                              </m:sub>
                            </m:sSub>
                          </m:den>
                        </m:f>
                      </m:e>
                    </m:d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𝑅𝑇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𝑡𝑜𝑡𝑎𝑙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𝑅𝑇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45" y="5598008"/>
                <a:ext cx="4387676" cy="506870"/>
              </a:xfrm>
              <a:prstGeom prst="rect">
                <a:avLst/>
              </a:prstGeom>
              <a:blipFill rotWithShape="1">
                <a:blip r:embed="rId5"/>
                <a:stretch>
                  <a:fillRect l="-1111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ular Callout 6"/>
          <p:cNvSpPr/>
          <p:nvPr/>
        </p:nvSpPr>
        <p:spPr>
          <a:xfrm>
            <a:off x="598502" y="3810000"/>
            <a:ext cx="2308196" cy="914400"/>
          </a:xfrm>
          <a:prstGeom prst="wedgeRoundRectCallout">
            <a:avLst>
              <a:gd name="adj1" fmla="val 25936"/>
              <a:gd name="adj2" fmla="val -10574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Pt –&gt; through vehicle</a:t>
            </a:r>
          </a:p>
          <a:p>
            <a:pPr algn="ctr"/>
            <a:r>
              <a:rPr lang="en-US" sz="1400" dirty="0" smtClean="0"/>
              <a:t>(1-pt) --&gt; right turn vehicle</a:t>
            </a:r>
            <a:endParaRPr lang="en-US" sz="1400" dirty="0"/>
          </a:p>
        </p:txBody>
      </p:sp>
      <p:sp>
        <p:nvSpPr>
          <p:cNvPr id="8" name="Rounded Rectangle 7">
            <a:hlinkClick r:id="rId6" action="ppaction://hlinksldjump"/>
          </p:cNvPr>
          <p:cNvSpPr/>
          <p:nvPr/>
        </p:nvSpPr>
        <p:spPr>
          <a:xfrm>
            <a:off x="8398497" y="6485878"/>
            <a:ext cx="6858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3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Zhang and Tong. </a:t>
            </a:r>
            <a:r>
              <a:rPr lang="en-US" sz="2400" b="1" dirty="0" smtClean="0"/>
              <a:t>Modeling </a:t>
            </a:r>
            <a:r>
              <a:rPr lang="en-US" sz="2400" b="1" dirty="0">
                <a:solidFill>
                  <a:srgbClr val="FF0000"/>
                </a:solidFill>
              </a:rPr>
              <a:t>Left-Turn</a:t>
            </a:r>
            <a:r>
              <a:rPr lang="en-US" sz="2400" b="1" dirty="0"/>
              <a:t> Blockage and </a:t>
            </a:r>
            <a:r>
              <a:rPr lang="en-US" sz="2400" b="1" dirty="0" smtClean="0"/>
              <a:t>Capacity at </a:t>
            </a:r>
            <a:r>
              <a:rPr lang="en-US" sz="2400" b="1" dirty="0"/>
              <a:t>Signalized Intersection with </a:t>
            </a:r>
            <a:r>
              <a:rPr lang="en-US" sz="2400" b="1" dirty="0" smtClean="0"/>
              <a:t>Short Left-Turn Bay</a:t>
            </a:r>
            <a:r>
              <a:rPr lang="en-US" sz="2400" dirty="0" smtClean="0"/>
              <a:t>, TRB, 2008.</a:t>
            </a:r>
          </a:p>
          <a:p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21040"/>
            <a:ext cx="4143375" cy="356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/>
          <p:cNvSpPr/>
          <p:nvPr/>
        </p:nvSpPr>
        <p:spPr>
          <a:xfrm>
            <a:off x="685799" y="2844840"/>
            <a:ext cx="4371975" cy="3810000"/>
          </a:xfrm>
          <a:prstGeom prst="frame">
            <a:avLst>
              <a:gd name="adj1" fmla="val 37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274" y="2819400"/>
            <a:ext cx="2693794" cy="382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8398497" y="6485878"/>
            <a:ext cx="6858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51878"/>
            <a:ext cx="8229600" cy="5334000"/>
          </a:xfrm>
        </p:spPr>
        <p:txBody>
          <a:bodyPr>
            <a:normAutofit fontScale="55000" lnSpcReduction="20000"/>
          </a:bodyPr>
          <a:lstStyle/>
          <a:p>
            <a:r>
              <a:rPr lang="en-US" sz="3300" dirty="0" smtClean="0"/>
              <a:t>Analytical model-based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Kai Yin, </a:t>
            </a:r>
            <a:r>
              <a:rPr lang="en-US" sz="3300" dirty="0" err="1" smtClean="0"/>
              <a:t>Yunlong</a:t>
            </a:r>
            <a:r>
              <a:rPr lang="en-US" sz="3300" dirty="0" smtClean="0"/>
              <a:t> Zhang, and Bruce X. Wang. </a:t>
            </a:r>
            <a:r>
              <a:rPr lang="en-US" sz="3300" b="1" dirty="0" smtClean="0"/>
              <a:t>Analytical Models for Protected plus Permitted Left-Turn Capacity at Signalized Intersection with Heavy Traffic</a:t>
            </a:r>
            <a:r>
              <a:rPr lang="en-US" sz="3300" dirty="0" smtClean="0"/>
              <a:t>, TRB, 2010.</a:t>
            </a:r>
          </a:p>
          <a:p>
            <a:pPr marL="914400" lvl="1" indent="-514350"/>
            <a:r>
              <a:rPr lang="en-US" dirty="0" smtClean="0"/>
              <a:t>This paper adjusted Zhang and Tong’s paper (2008) by consider the residual queue of the through traffic under heavy traffic situation.</a:t>
            </a:r>
          </a:p>
          <a:p>
            <a:pPr marL="914400" lvl="1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Kai Yin, </a:t>
            </a:r>
            <a:r>
              <a:rPr lang="en-US" dirty="0" err="1" smtClean="0"/>
              <a:t>Yunlong</a:t>
            </a:r>
            <a:r>
              <a:rPr lang="en-US" dirty="0" smtClean="0"/>
              <a:t> Zhang, and Bruce X. Wang. </a:t>
            </a:r>
            <a:r>
              <a:rPr lang="en-US" b="1" dirty="0" smtClean="0"/>
              <a:t>Modeling Delay During Heavy Traffic for Signalized Intersections with Short Left-Turn Bay</a:t>
            </a:r>
            <a:r>
              <a:rPr lang="en-US" dirty="0" smtClean="0"/>
              <a:t>s, TRB, 2011.</a:t>
            </a:r>
          </a:p>
          <a:p>
            <a:pPr marL="914400" lvl="1" indent="-514350"/>
            <a:r>
              <a:rPr lang="en-US" dirty="0" smtClean="0"/>
              <a:t>This paper used the same approach to further analyze the delay by considering blockage and spillback situations.</a:t>
            </a:r>
            <a:endParaRPr lang="en-US" dirty="0"/>
          </a:p>
          <a:p>
            <a:pPr marL="914400" lvl="1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Abigail </a:t>
            </a:r>
            <a:r>
              <a:rPr lang="en-US" dirty="0" err="1" smtClean="0"/>
              <a:t>Osei-Asamoah</a:t>
            </a:r>
            <a:r>
              <a:rPr lang="en-US" dirty="0" smtClean="0"/>
              <a:t>, Ashish </a:t>
            </a:r>
            <a:r>
              <a:rPr lang="en-US" dirty="0" err="1" smtClean="0"/>
              <a:t>Kulshrestha</a:t>
            </a:r>
            <a:r>
              <a:rPr lang="en-US" dirty="0" smtClean="0"/>
              <a:t>, et al. </a:t>
            </a:r>
            <a:r>
              <a:rPr lang="en-US" b="1" dirty="0" smtClean="0"/>
              <a:t>Impact of Left-Turn Spillover on Through Movement Discharge at Signalized Intersections</a:t>
            </a:r>
            <a:r>
              <a:rPr lang="en-US" dirty="0" smtClean="0"/>
              <a:t>, TRB, 2010.</a:t>
            </a:r>
          </a:p>
          <a:p>
            <a:pPr marL="914400" lvl="1" indent="-514350"/>
            <a:r>
              <a:rPr lang="en-US" dirty="0" smtClean="0"/>
              <a:t>This paper stated that Zhang and Tong’s paper (2008) is the only study </a:t>
            </a:r>
            <a:r>
              <a:rPr lang="en-US" dirty="0"/>
              <a:t>identified that explicitly examined the impact of left-turn </a:t>
            </a:r>
            <a:r>
              <a:rPr lang="en-US" dirty="0" smtClean="0"/>
              <a:t>lane spillover </a:t>
            </a:r>
            <a:r>
              <a:rPr lang="en-US" dirty="0"/>
              <a:t>on through movement </a:t>
            </a:r>
            <a:r>
              <a:rPr lang="en-US" dirty="0" smtClean="0"/>
              <a:t>discharge.</a:t>
            </a:r>
          </a:p>
          <a:p>
            <a:pPr marL="914400" lvl="1" indent="-514350"/>
            <a:r>
              <a:rPr lang="en-US" dirty="0" smtClean="0"/>
              <a:t>This paper adjusted the probability of spillback situation by considering the arrival vehicles during red interval.</a:t>
            </a:r>
          </a:p>
          <a:p>
            <a:pPr marL="914400" lvl="1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Jack Haddad, Nikolas </a:t>
            </a:r>
            <a:r>
              <a:rPr lang="en-US" dirty="0" err="1" smtClean="0"/>
              <a:t>Geroliminis</a:t>
            </a:r>
            <a:r>
              <a:rPr lang="en-US" dirty="0" smtClean="0"/>
              <a:t>. </a:t>
            </a:r>
            <a:r>
              <a:rPr lang="en-US" b="1" dirty="0" smtClean="0"/>
              <a:t>Capacity of arterials with left-turn queue spillbacks</a:t>
            </a:r>
            <a:r>
              <a:rPr lang="en-US" dirty="0" smtClean="0"/>
              <a:t>, STRC, 2012.</a:t>
            </a:r>
          </a:p>
          <a:p>
            <a:pPr marL="914400" lvl="1" indent="-514350"/>
            <a:r>
              <a:rPr lang="en-US" dirty="0" smtClean="0"/>
              <a:t>This paper considered two different signal phase sequences.</a:t>
            </a: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8398497" y="6485878"/>
            <a:ext cx="6858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65157"/>
            <a:ext cx="1066800" cy="87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71" y="5753774"/>
            <a:ext cx="1181242" cy="89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8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885678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Simulation-based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William L. Reynolds, </a:t>
            </a:r>
            <a:r>
              <a:rPr lang="en-US" sz="2400" dirty="0" err="1" smtClean="0"/>
              <a:t>Xuesong</a:t>
            </a:r>
            <a:r>
              <a:rPr lang="en-US" sz="2400" dirty="0" smtClean="0"/>
              <a:t> Zhou, et al. </a:t>
            </a:r>
            <a:r>
              <a:rPr lang="en-US" sz="2400" b="1" dirty="0" smtClean="0"/>
              <a:t>Estimating Sustained Service Rates at Signalized Intersections with Short Left-Turn Pockets</a:t>
            </a:r>
            <a:r>
              <a:rPr lang="en-US" sz="2400" dirty="0" smtClean="0"/>
              <a:t>, TRB, 2010.</a:t>
            </a:r>
          </a:p>
          <a:p>
            <a:pPr marL="914400" lvl="1" indent="-514350"/>
            <a:endParaRPr lang="en-US" sz="2000" dirty="0" smtClean="0"/>
          </a:p>
          <a:p>
            <a:pPr marL="914400" lvl="1" indent="-514350"/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William L. Reynolds et al. </a:t>
            </a:r>
            <a:r>
              <a:rPr lang="en-US" sz="2400" b="1" dirty="0" smtClean="0"/>
              <a:t>Turn Pocket Blockage and Spillback Models</a:t>
            </a:r>
            <a:r>
              <a:rPr lang="en-US" sz="2400" dirty="0" smtClean="0"/>
              <a:t>, TRB, 2011</a:t>
            </a:r>
          </a:p>
          <a:p>
            <a:pPr marL="914400" lvl="1" indent="-514350"/>
            <a:r>
              <a:rPr lang="en-US" sz="2000" dirty="0"/>
              <a:t>Using cell transmission model with the assumption that the arrival pattern is uniformed</a:t>
            </a:r>
            <a:r>
              <a:rPr lang="en-US" sz="2000" dirty="0" smtClean="0"/>
              <a:t>.</a:t>
            </a:r>
            <a:endParaRPr lang="en-US" sz="2000" dirty="0"/>
          </a:p>
          <a:p>
            <a:pPr marL="914400" lvl="1" indent="-514350"/>
            <a:endParaRPr lang="en-US" sz="2000" dirty="0" smtClean="0"/>
          </a:p>
          <a:p>
            <a:pPr marL="914400" lvl="1" indent="-514350"/>
            <a:endParaRPr lang="en-US" sz="2000" dirty="0" smtClean="0"/>
          </a:p>
          <a:p>
            <a:pPr marL="914400" lvl="1" indent="-514350"/>
            <a:endParaRPr lang="en-US" sz="2000" dirty="0"/>
          </a:p>
          <a:p>
            <a:r>
              <a:rPr lang="en-US" sz="2400" dirty="0" smtClean="0"/>
              <a:t>Simulation-based method can consider more details and the result may be closer to reality, however it’s hard to be applied in general and it needs lots of energy and time.</a:t>
            </a:r>
            <a:endParaRPr lang="en-US" sz="2400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8398497" y="6485878"/>
            <a:ext cx="6858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56" y="2209800"/>
            <a:ext cx="242994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06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18648</TotalTime>
  <Words>6289</Words>
  <Application>Microsoft Office PowerPoint</Application>
  <PresentationFormat>On-screen Show (4:3)</PresentationFormat>
  <Paragraphs>1857</Paragraphs>
  <Slides>57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Effect of short left-turn bay on intersection capacity</vt:lpstr>
      <vt:lpstr>Outline</vt:lpstr>
      <vt:lpstr>Introduction</vt:lpstr>
      <vt:lpstr>Objective</vt:lpstr>
      <vt:lpstr>Literature review</vt:lpstr>
      <vt:lpstr>Literature review</vt:lpstr>
      <vt:lpstr>Literature review</vt:lpstr>
      <vt:lpstr>Literature review</vt:lpstr>
      <vt:lpstr>Literature review</vt:lpstr>
      <vt:lpstr>Literature review</vt:lpstr>
      <vt:lpstr>Literature review</vt:lpstr>
      <vt:lpstr>Literature review</vt:lpstr>
      <vt:lpstr>Numerical Example (Method from Zhang and Tong 2008)</vt:lpstr>
      <vt:lpstr>Numerical Example  (Method from Zhang and Tong 2008)</vt:lpstr>
      <vt:lpstr>Numerical Example</vt:lpstr>
      <vt:lpstr>Numerical Example</vt:lpstr>
      <vt:lpstr>Numerical Example</vt:lpstr>
      <vt:lpstr>Numerical Example</vt:lpstr>
      <vt:lpstr>Numerical Example</vt:lpstr>
      <vt:lpstr>Deficiencies of the current studies</vt:lpstr>
      <vt:lpstr>Deficiencies of the current studies</vt:lpstr>
      <vt:lpstr>Deficiencies of the current studies</vt:lpstr>
      <vt:lpstr>Deficiencies of the current studies</vt:lpstr>
      <vt:lpstr>Deficiencies of the current studies</vt:lpstr>
      <vt:lpstr>Deficiencies of the current studies</vt:lpstr>
      <vt:lpstr>Further analysis</vt:lpstr>
      <vt:lpstr>Further analysis</vt:lpstr>
      <vt:lpstr>Further analysis</vt:lpstr>
      <vt:lpstr>Further analysis</vt:lpstr>
      <vt:lpstr>Further analysis</vt:lpstr>
      <vt:lpstr>Further analysis</vt:lpstr>
      <vt:lpstr>Further analysis</vt:lpstr>
      <vt:lpstr>Further analysis</vt:lpstr>
      <vt:lpstr>Further analysis</vt:lpstr>
      <vt:lpstr>Further analysis</vt:lpstr>
      <vt:lpstr>Further analysis</vt:lpstr>
      <vt:lpstr>Further analysis</vt:lpstr>
      <vt:lpstr>Further analysis</vt:lpstr>
      <vt:lpstr>Further analysis</vt:lpstr>
      <vt:lpstr>Further analysis</vt:lpstr>
      <vt:lpstr>Further analysis</vt:lpstr>
      <vt:lpstr>Further analysis</vt:lpstr>
      <vt:lpstr>Model validation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Findings and conclusions</vt:lpstr>
      <vt:lpstr>Findings and conclusions</vt:lpstr>
      <vt:lpstr>Findings and conclusions</vt:lpstr>
      <vt:lpstr>Findings and conclusions</vt:lpstr>
      <vt:lpstr>Limitations and future work</vt:lpstr>
      <vt:lpstr>Limitations and future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</dc:title>
  <dc:creator>public</dc:creator>
  <cp:lastModifiedBy>public</cp:lastModifiedBy>
  <cp:revision>124</cp:revision>
  <dcterms:created xsi:type="dcterms:W3CDTF">2014-04-10T14:15:54Z</dcterms:created>
  <dcterms:modified xsi:type="dcterms:W3CDTF">2014-06-19T18:37:20Z</dcterms:modified>
</cp:coreProperties>
</file>